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0"/>
  </p:notesMasterIdLst>
  <p:handoutMasterIdLst>
    <p:handoutMasterId r:id="rId31"/>
  </p:handoutMasterIdLst>
  <p:sldIdLst>
    <p:sldId id="256" r:id="rId5"/>
    <p:sldId id="258" r:id="rId6"/>
    <p:sldId id="272" r:id="rId7"/>
    <p:sldId id="281" r:id="rId8"/>
    <p:sldId id="282" r:id="rId9"/>
    <p:sldId id="260" r:id="rId10"/>
    <p:sldId id="280" r:id="rId11"/>
    <p:sldId id="273" r:id="rId12"/>
    <p:sldId id="284" r:id="rId13"/>
    <p:sldId id="285" r:id="rId14"/>
    <p:sldId id="288" r:id="rId15"/>
    <p:sldId id="274" r:id="rId16"/>
    <p:sldId id="287" r:id="rId17"/>
    <p:sldId id="289" r:id="rId18"/>
    <p:sldId id="290" r:id="rId19"/>
    <p:sldId id="276" r:id="rId20"/>
    <p:sldId id="295" r:id="rId21"/>
    <p:sldId id="296" r:id="rId22"/>
    <p:sldId id="275" r:id="rId23"/>
    <p:sldId id="291" r:id="rId24"/>
    <p:sldId id="293" r:id="rId25"/>
    <p:sldId id="292" r:id="rId26"/>
    <p:sldId id="277" r:id="rId27"/>
    <p:sldId id="278" r:id="rId28"/>
    <p:sldId id="27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387AAB-B53F-46B7-8777-52F82DF5DE7D}" v="588" dt="2023-04-16T16:13:46.492"/>
    <p1510:client id="{40BCA2EB-2644-7161-FAE1-B754F1FE1DF6}" v="4541" dt="2023-04-17T01:02:52.939"/>
    <p1510:client id="{A4FDF2D8-56B5-C015-829D-B921364B1BC3}" v="133" dt="2023-04-16T19:52:17.858"/>
    <p1510:client id="{B889C781-41EC-10E6-5A03-5ABD51F5910A}" v="179" dt="2023-04-16T22:07:05.001"/>
    <p1510:client id="{F1BE184B-E126-0766-BDCF-EA86539CC0C3}" v="176" dt="2023-04-16T19:37:59.983"/>
    <p1510:client id="{F40CA21A-5916-706F-BC28-6A7EE2D7CA74}" v="769" dt="2023-04-17T01:03:36.5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diagrams/_rels/data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_rels/data5.xml.rels><?xml version="1.0" encoding="UTF-8" standalone="yes"?>
<Relationships xmlns="http://schemas.openxmlformats.org/package/2006/relationships"><Relationship Id="rId1" Type="http://schemas.openxmlformats.org/officeDocument/2006/relationships/hyperlink" Target="https://huggingface.co/datasets/mwritescode/slither-audited-smart-contracts/tree/main" TargetMode="External"/></Relationships>
</file>

<file path=ppt/diagrams/_rels/drawing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_rels/drawing5.xml.rels><?xml version="1.0" encoding="UTF-8" standalone="yes"?>
<Relationships xmlns="http://schemas.openxmlformats.org/package/2006/relationships"><Relationship Id="rId1" Type="http://schemas.openxmlformats.org/officeDocument/2006/relationships/hyperlink" Target="https://huggingface.co/datasets/mwritescode/slither-audited-smart-contracts/tree/main"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AB1E15-706C-4D09-86E2-89E547ECA626}"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1844DE77-4064-4A3C-BC17-8709F29441D5}">
      <dgm:prSet/>
      <dgm:spPr/>
      <dgm:t>
        <a:bodyPr/>
        <a:lstStyle/>
        <a:p>
          <a:r>
            <a:rPr lang="en-US"/>
            <a:t>As Ethereum's consensus protocol allows rules to be specified in a Turing-complete language, it is the leading platform for smart contracts. </a:t>
          </a:r>
        </a:p>
      </dgm:t>
    </dgm:pt>
    <dgm:pt modelId="{4B7C1D80-CABD-4105-B5D4-A084960D730E}" type="parTrans" cxnId="{F9600F39-43AC-439A-90F3-67103F361B71}">
      <dgm:prSet/>
      <dgm:spPr/>
      <dgm:t>
        <a:bodyPr/>
        <a:lstStyle/>
        <a:p>
          <a:endParaRPr lang="en-US"/>
        </a:p>
      </dgm:t>
    </dgm:pt>
    <dgm:pt modelId="{865FD926-6F37-4EAC-9783-1327049736A7}" type="sibTrans" cxnId="{F9600F39-43AC-439A-90F3-67103F361B71}">
      <dgm:prSet/>
      <dgm:spPr/>
      <dgm:t>
        <a:bodyPr/>
        <a:lstStyle/>
        <a:p>
          <a:endParaRPr lang="en-US"/>
        </a:p>
      </dgm:t>
    </dgm:pt>
    <dgm:pt modelId="{335429B9-854D-4CFD-B897-059C30F24E12}">
      <dgm:prSet/>
      <dgm:spPr/>
      <dgm:t>
        <a:bodyPr/>
        <a:lstStyle/>
        <a:p>
          <a:r>
            <a:rPr lang="en-US"/>
            <a:t>However, this increased complexity also means a higher risk of errors compared to the simple checks used in Bitcoin. </a:t>
          </a:r>
        </a:p>
      </dgm:t>
    </dgm:pt>
    <dgm:pt modelId="{87378B43-62E7-4BB4-AF6F-82ADE7A0787C}" type="parTrans" cxnId="{8A92ABBC-CD08-4764-8A27-33B21EC95CFB}">
      <dgm:prSet/>
      <dgm:spPr/>
      <dgm:t>
        <a:bodyPr/>
        <a:lstStyle/>
        <a:p>
          <a:endParaRPr lang="en-US"/>
        </a:p>
      </dgm:t>
    </dgm:pt>
    <dgm:pt modelId="{CDC51A23-F15A-4458-9BB4-C619E25BB42F}" type="sibTrans" cxnId="{8A92ABBC-CD08-4764-8A27-33B21EC95CFB}">
      <dgm:prSet/>
      <dgm:spPr/>
      <dgm:t>
        <a:bodyPr/>
        <a:lstStyle/>
        <a:p>
          <a:endParaRPr lang="en-US"/>
        </a:p>
      </dgm:t>
    </dgm:pt>
    <dgm:pt modelId="{F00ED1A5-7D4C-427F-BE7E-9D11634A3115}">
      <dgm:prSet/>
      <dgm:spPr/>
      <dgm:t>
        <a:bodyPr/>
        <a:lstStyle/>
        <a:p>
          <a:r>
            <a:rPr lang="en-US"/>
            <a:t>Additionally, smart contracts in Ethereum are immutable and cannot be modified once deployed.</a:t>
          </a:r>
        </a:p>
      </dgm:t>
    </dgm:pt>
    <dgm:pt modelId="{15C6DAEA-DF47-404F-BF22-93D3224478AF}" type="parTrans" cxnId="{4724AC6A-B782-4B6B-BED4-94D1EF2D5D36}">
      <dgm:prSet/>
      <dgm:spPr/>
      <dgm:t>
        <a:bodyPr/>
        <a:lstStyle/>
        <a:p>
          <a:endParaRPr lang="en-US"/>
        </a:p>
      </dgm:t>
    </dgm:pt>
    <dgm:pt modelId="{9B362321-54C1-47C0-92CB-CDC2B1BE8924}" type="sibTrans" cxnId="{4724AC6A-B782-4B6B-BED4-94D1EF2D5D36}">
      <dgm:prSet/>
      <dgm:spPr/>
      <dgm:t>
        <a:bodyPr/>
        <a:lstStyle/>
        <a:p>
          <a:endParaRPr lang="en-US"/>
        </a:p>
      </dgm:t>
    </dgm:pt>
    <dgm:pt modelId="{EFAB2B46-C21E-4FF8-8B0A-6D8A7DA084C1}">
      <dgm:prSet/>
      <dgm:spPr/>
      <dgm:t>
        <a:bodyPr/>
        <a:lstStyle/>
        <a:p>
          <a:r>
            <a:rPr lang="en-US"/>
            <a:t>This results in a unique link between software vulnerabilities and financial loss.</a:t>
          </a:r>
        </a:p>
      </dgm:t>
    </dgm:pt>
    <dgm:pt modelId="{719FBA29-82D6-446E-BA33-B777B7353D50}" type="parTrans" cxnId="{B042C508-FE21-4EBB-B9E3-72C235A9F00D}">
      <dgm:prSet/>
      <dgm:spPr/>
      <dgm:t>
        <a:bodyPr/>
        <a:lstStyle/>
        <a:p>
          <a:endParaRPr lang="en-US"/>
        </a:p>
      </dgm:t>
    </dgm:pt>
    <dgm:pt modelId="{2F1AF45D-D8F6-48C7-BF9C-F5B3371DF4B9}" type="sibTrans" cxnId="{B042C508-FE21-4EBB-B9E3-72C235A9F00D}">
      <dgm:prSet/>
      <dgm:spPr/>
      <dgm:t>
        <a:bodyPr/>
        <a:lstStyle/>
        <a:p>
          <a:endParaRPr lang="en-US"/>
        </a:p>
      </dgm:t>
    </dgm:pt>
    <dgm:pt modelId="{6D4630EC-B5A8-4249-B323-340160FC8A58}">
      <dgm:prSet/>
      <dgm:spPr/>
      <dgm:t>
        <a:bodyPr/>
        <a:lstStyle/>
        <a:p>
          <a:r>
            <a:rPr lang="en-US"/>
            <a:t>In fact, since the inception of Ethereum in 2015, several cases of smart contract vulnerabilities have been observed, causing a loss of tens of millions of USD. </a:t>
          </a:r>
        </a:p>
      </dgm:t>
    </dgm:pt>
    <dgm:pt modelId="{44CF2032-99E0-4E3D-A866-D4B2AB8A153F}" type="parTrans" cxnId="{5513FD28-3A9E-4BDC-94A0-8A0823099E4C}">
      <dgm:prSet/>
      <dgm:spPr/>
      <dgm:t>
        <a:bodyPr/>
        <a:lstStyle/>
        <a:p>
          <a:endParaRPr lang="en-US"/>
        </a:p>
      </dgm:t>
    </dgm:pt>
    <dgm:pt modelId="{FE2FE9DD-24B0-4826-888C-6A4E655C7CC1}" type="sibTrans" cxnId="{5513FD28-3A9E-4BDC-94A0-8A0823099E4C}">
      <dgm:prSet/>
      <dgm:spPr/>
      <dgm:t>
        <a:bodyPr/>
        <a:lstStyle/>
        <a:p>
          <a:endParaRPr lang="en-US"/>
        </a:p>
      </dgm:t>
    </dgm:pt>
    <dgm:pt modelId="{1F896048-7D90-40F0-BB94-402300E4B1E8}" type="pres">
      <dgm:prSet presAssocID="{4CAB1E15-706C-4D09-86E2-89E547ECA626}" presName="vert0" presStyleCnt="0">
        <dgm:presLayoutVars>
          <dgm:dir/>
          <dgm:animOne val="branch"/>
          <dgm:animLvl val="lvl"/>
        </dgm:presLayoutVars>
      </dgm:prSet>
      <dgm:spPr/>
    </dgm:pt>
    <dgm:pt modelId="{F440D694-831F-4A07-93E3-E3E0F6C0E0B3}" type="pres">
      <dgm:prSet presAssocID="{1844DE77-4064-4A3C-BC17-8709F29441D5}" presName="thickLine" presStyleLbl="alignNode1" presStyleIdx="0" presStyleCnt="5"/>
      <dgm:spPr/>
    </dgm:pt>
    <dgm:pt modelId="{5AEA0BB3-A0A0-4EC1-ACBE-74D57C07C107}" type="pres">
      <dgm:prSet presAssocID="{1844DE77-4064-4A3C-BC17-8709F29441D5}" presName="horz1" presStyleCnt="0"/>
      <dgm:spPr/>
    </dgm:pt>
    <dgm:pt modelId="{1DFC9D58-8EE4-428C-8495-3A6404214613}" type="pres">
      <dgm:prSet presAssocID="{1844DE77-4064-4A3C-BC17-8709F29441D5}" presName="tx1" presStyleLbl="revTx" presStyleIdx="0" presStyleCnt="5"/>
      <dgm:spPr/>
    </dgm:pt>
    <dgm:pt modelId="{0A51CBA5-4B98-4F4C-A525-FB42FFCBE23E}" type="pres">
      <dgm:prSet presAssocID="{1844DE77-4064-4A3C-BC17-8709F29441D5}" presName="vert1" presStyleCnt="0"/>
      <dgm:spPr/>
    </dgm:pt>
    <dgm:pt modelId="{58CDE584-1899-45C8-BCA1-98E210DD4D65}" type="pres">
      <dgm:prSet presAssocID="{335429B9-854D-4CFD-B897-059C30F24E12}" presName="thickLine" presStyleLbl="alignNode1" presStyleIdx="1" presStyleCnt="5"/>
      <dgm:spPr/>
    </dgm:pt>
    <dgm:pt modelId="{EA433802-D1E3-41C7-879A-8BDD5D102F9B}" type="pres">
      <dgm:prSet presAssocID="{335429B9-854D-4CFD-B897-059C30F24E12}" presName="horz1" presStyleCnt="0"/>
      <dgm:spPr/>
    </dgm:pt>
    <dgm:pt modelId="{FC13EB80-4184-48B4-931F-523C326FC143}" type="pres">
      <dgm:prSet presAssocID="{335429B9-854D-4CFD-B897-059C30F24E12}" presName="tx1" presStyleLbl="revTx" presStyleIdx="1" presStyleCnt="5"/>
      <dgm:spPr/>
    </dgm:pt>
    <dgm:pt modelId="{34346E68-CCA8-4BEC-9940-7A0595C2AEDC}" type="pres">
      <dgm:prSet presAssocID="{335429B9-854D-4CFD-B897-059C30F24E12}" presName="vert1" presStyleCnt="0"/>
      <dgm:spPr/>
    </dgm:pt>
    <dgm:pt modelId="{C06603ED-3B1D-43FF-9B57-AC9F7E924BA4}" type="pres">
      <dgm:prSet presAssocID="{F00ED1A5-7D4C-427F-BE7E-9D11634A3115}" presName="thickLine" presStyleLbl="alignNode1" presStyleIdx="2" presStyleCnt="5"/>
      <dgm:spPr/>
    </dgm:pt>
    <dgm:pt modelId="{8C6D97CD-BB9C-4AA1-ABB4-051222CD4DDD}" type="pres">
      <dgm:prSet presAssocID="{F00ED1A5-7D4C-427F-BE7E-9D11634A3115}" presName="horz1" presStyleCnt="0"/>
      <dgm:spPr/>
    </dgm:pt>
    <dgm:pt modelId="{296439DE-E086-4DF8-A017-9AD5E3A26C72}" type="pres">
      <dgm:prSet presAssocID="{F00ED1A5-7D4C-427F-BE7E-9D11634A3115}" presName="tx1" presStyleLbl="revTx" presStyleIdx="2" presStyleCnt="5"/>
      <dgm:spPr/>
    </dgm:pt>
    <dgm:pt modelId="{FDA6D321-78B1-4630-8A79-DE1DD1AFBD0D}" type="pres">
      <dgm:prSet presAssocID="{F00ED1A5-7D4C-427F-BE7E-9D11634A3115}" presName="vert1" presStyleCnt="0"/>
      <dgm:spPr/>
    </dgm:pt>
    <dgm:pt modelId="{D0A80418-3C6F-4A44-AFD0-F548A432B6B9}" type="pres">
      <dgm:prSet presAssocID="{EFAB2B46-C21E-4FF8-8B0A-6D8A7DA084C1}" presName="thickLine" presStyleLbl="alignNode1" presStyleIdx="3" presStyleCnt="5"/>
      <dgm:spPr/>
    </dgm:pt>
    <dgm:pt modelId="{DC209AA1-5A6C-43C5-815E-1BB99D89D59D}" type="pres">
      <dgm:prSet presAssocID="{EFAB2B46-C21E-4FF8-8B0A-6D8A7DA084C1}" presName="horz1" presStyleCnt="0"/>
      <dgm:spPr/>
    </dgm:pt>
    <dgm:pt modelId="{78EB706C-A1A7-4115-84B1-95D849DB28A5}" type="pres">
      <dgm:prSet presAssocID="{EFAB2B46-C21E-4FF8-8B0A-6D8A7DA084C1}" presName="tx1" presStyleLbl="revTx" presStyleIdx="3" presStyleCnt="5"/>
      <dgm:spPr/>
    </dgm:pt>
    <dgm:pt modelId="{8EEC11EF-DBB7-434A-9D6A-A843A4567585}" type="pres">
      <dgm:prSet presAssocID="{EFAB2B46-C21E-4FF8-8B0A-6D8A7DA084C1}" presName="vert1" presStyleCnt="0"/>
      <dgm:spPr/>
    </dgm:pt>
    <dgm:pt modelId="{0AEE9C64-8291-4A15-B57A-2B60833A0AC2}" type="pres">
      <dgm:prSet presAssocID="{6D4630EC-B5A8-4249-B323-340160FC8A58}" presName="thickLine" presStyleLbl="alignNode1" presStyleIdx="4" presStyleCnt="5"/>
      <dgm:spPr/>
    </dgm:pt>
    <dgm:pt modelId="{8FF8CCFD-E306-4104-B3A9-42C9FFE0033F}" type="pres">
      <dgm:prSet presAssocID="{6D4630EC-B5A8-4249-B323-340160FC8A58}" presName="horz1" presStyleCnt="0"/>
      <dgm:spPr/>
    </dgm:pt>
    <dgm:pt modelId="{5448CB09-47CF-4D0A-8E07-1BD3D3393F8A}" type="pres">
      <dgm:prSet presAssocID="{6D4630EC-B5A8-4249-B323-340160FC8A58}" presName="tx1" presStyleLbl="revTx" presStyleIdx="4" presStyleCnt="5"/>
      <dgm:spPr/>
    </dgm:pt>
    <dgm:pt modelId="{C83E83FF-434E-4333-ADB8-4F98617C2CF2}" type="pres">
      <dgm:prSet presAssocID="{6D4630EC-B5A8-4249-B323-340160FC8A58}" presName="vert1" presStyleCnt="0"/>
      <dgm:spPr/>
    </dgm:pt>
  </dgm:ptLst>
  <dgm:cxnLst>
    <dgm:cxn modelId="{B042C508-FE21-4EBB-B9E3-72C235A9F00D}" srcId="{4CAB1E15-706C-4D09-86E2-89E547ECA626}" destId="{EFAB2B46-C21E-4FF8-8B0A-6D8A7DA084C1}" srcOrd="3" destOrd="0" parTransId="{719FBA29-82D6-446E-BA33-B777B7353D50}" sibTransId="{2F1AF45D-D8F6-48C7-BF9C-F5B3371DF4B9}"/>
    <dgm:cxn modelId="{1A97E609-4527-4F7F-9CF7-575F60815074}" type="presOf" srcId="{6D4630EC-B5A8-4249-B323-340160FC8A58}" destId="{5448CB09-47CF-4D0A-8E07-1BD3D3393F8A}" srcOrd="0" destOrd="0" presId="urn:microsoft.com/office/officeart/2008/layout/LinedList"/>
    <dgm:cxn modelId="{1BBB0010-B008-45A1-B89A-C2FC559C34FD}" type="presOf" srcId="{EFAB2B46-C21E-4FF8-8B0A-6D8A7DA084C1}" destId="{78EB706C-A1A7-4115-84B1-95D849DB28A5}" srcOrd="0" destOrd="0" presId="urn:microsoft.com/office/officeart/2008/layout/LinedList"/>
    <dgm:cxn modelId="{5513FD28-3A9E-4BDC-94A0-8A0823099E4C}" srcId="{4CAB1E15-706C-4D09-86E2-89E547ECA626}" destId="{6D4630EC-B5A8-4249-B323-340160FC8A58}" srcOrd="4" destOrd="0" parTransId="{44CF2032-99E0-4E3D-A866-D4B2AB8A153F}" sibTransId="{FE2FE9DD-24B0-4826-888C-6A4E655C7CC1}"/>
    <dgm:cxn modelId="{F9600F39-43AC-439A-90F3-67103F361B71}" srcId="{4CAB1E15-706C-4D09-86E2-89E547ECA626}" destId="{1844DE77-4064-4A3C-BC17-8709F29441D5}" srcOrd="0" destOrd="0" parTransId="{4B7C1D80-CABD-4105-B5D4-A084960D730E}" sibTransId="{865FD926-6F37-4EAC-9783-1327049736A7}"/>
    <dgm:cxn modelId="{4724AC6A-B782-4B6B-BED4-94D1EF2D5D36}" srcId="{4CAB1E15-706C-4D09-86E2-89E547ECA626}" destId="{F00ED1A5-7D4C-427F-BE7E-9D11634A3115}" srcOrd="2" destOrd="0" parTransId="{15C6DAEA-DF47-404F-BF22-93D3224478AF}" sibTransId="{9B362321-54C1-47C0-92CB-CDC2B1BE8924}"/>
    <dgm:cxn modelId="{823B7681-E729-49BB-95CC-FCC11857BF62}" type="presOf" srcId="{335429B9-854D-4CFD-B897-059C30F24E12}" destId="{FC13EB80-4184-48B4-931F-523C326FC143}" srcOrd="0" destOrd="0" presId="urn:microsoft.com/office/officeart/2008/layout/LinedList"/>
    <dgm:cxn modelId="{F29D788E-D4F8-4610-B12E-204A8E2EF3EF}" type="presOf" srcId="{F00ED1A5-7D4C-427F-BE7E-9D11634A3115}" destId="{296439DE-E086-4DF8-A017-9AD5E3A26C72}" srcOrd="0" destOrd="0" presId="urn:microsoft.com/office/officeart/2008/layout/LinedList"/>
    <dgm:cxn modelId="{8A92ABBC-CD08-4764-8A27-33B21EC95CFB}" srcId="{4CAB1E15-706C-4D09-86E2-89E547ECA626}" destId="{335429B9-854D-4CFD-B897-059C30F24E12}" srcOrd="1" destOrd="0" parTransId="{87378B43-62E7-4BB4-AF6F-82ADE7A0787C}" sibTransId="{CDC51A23-F15A-4458-9BB4-C619E25BB42F}"/>
    <dgm:cxn modelId="{A1B58ECF-95F7-4753-A982-162B0CBF233C}" type="presOf" srcId="{1844DE77-4064-4A3C-BC17-8709F29441D5}" destId="{1DFC9D58-8EE4-428C-8495-3A6404214613}" srcOrd="0" destOrd="0" presId="urn:microsoft.com/office/officeart/2008/layout/LinedList"/>
    <dgm:cxn modelId="{253C17D0-0469-4679-8A38-7D5618A76B63}" type="presOf" srcId="{4CAB1E15-706C-4D09-86E2-89E547ECA626}" destId="{1F896048-7D90-40F0-BB94-402300E4B1E8}" srcOrd="0" destOrd="0" presId="urn:microsoft.com/office/officeart/2008/layout/LinedList"/>
    <dgm:cxn modelId="{0032C9B6-31FE-45E1-BF73-9CDF0EF3FA2A}" type="presParOf" srcId="{1F896048-7D90-40F0-BB94-402300E4B1E8}" destId="{F440D694-831F-4A07-93E3-E3E0F6C0E0B3}" srcOrd="0" destOrd="0" presId="urn:microsoft.com/office/officeart/2008/layout/LinedList"/>
    <dgm:cxn modelId="{658CE920-268E-4EEC-8C08-7D3CA516A77F}" type="presParOf" srcId="{1F896048-7D90-40F0-BB94-402300E4B1E8}" destId="{5AEA0BB3-A0A0-4EC1-ACBE-74D57C07C107}" srcOrd="1" destOrd="0" presId="urn:microsoft.com/office/officeart/2008/layout/LinedList"/>
    <dgm:cxn modelId="{8E38DB4B-00C5-42B1-BC89-C20875FAF220}" type="presParOf" srcId="{5AEA0BB3-A0A0-4EC1-ACBE-74D57C07C107}" destId="{1DFC9D58-8EE4-428C-8495-3A6404214613}" srcOrd="0" destOrd="0" presId="urn:microsoft.com/office/officeart/2008/layout/LinedList"/>
    <dgm:cxn modelId="{9B9D4A98-10EF-4B1C-BDB0-45C066E7C4F8}" type="presParOf" srcId="{5AEA0BB3-A0A0-4EC1-ACBE-74D57C07C107}" destId="{0A51CBA5-4B98-4F4C-A525-FB42FFCBE23E}" srcOrd="1" destOrd="0" presId="urn:microsoft.com/office/officeart/2008/layout/LinedList"/>
    <dgm:cxn modelId="{F4B1041B-E353-4AF9-A692-40BBEE181BF4}" type="presParOf" srcId="{1F896048-7D90-40F0-BB94-402300E4B1E8}" destId="{58CDE584-1899-45C8-BCA1-98E210DD4D65}" srcOrd="2" destOrd="0" presId="urn:microsoft.com/office/officeart/2008/layout/LinedList"/>
    <dgm:cxn modelId="{497B25A6-FE1D-419C-870D-8A48BC8675F9}" type="presParOf" srcId="{1F896048-7D90-40F0-BB94-402300E4B1E8}" destId="{EA433802-D1E3-41C7-879A-8BDD5D102F9B}" srcOrd="3" destOrd="0" presId="urn:microsoft.com/office/officeart/2008/layout/LinedList"/>
    <dgm:cxn modelId="{0A7683F3-4118-4A23-988E-E1B5871DA266}" type="presParOf" srcId="{EA433802-D1E3-41C7-879A-8BDD5D102F9B}" destId="{FC13EB80-4184-48B4-931F-523C326FC143}" srcOrd="0" destOrd="0" presId="urn:microsoft.com/office/officeart/2008/layout/LinedList"/>
    <dgm:cxn modelId="{5A97B58B-040E-4EEA-B9E1-0D377F04E598}" type="presParOf" srcId="{EA433802-D1E3-41C7-879A-8BDD5D102F9B}" destId="{34346E68-CCA8-4BEC-9940-7A0595C2AEDC}" srcOrd="1" destOrd="0" presId="urn:microsoft.com/office/officeart/2008/layout/LinedList"/>
    <dgm:cxn modelId="{D4D2C826-3F6E-4437-AC9C-5D2482964312}" type="presParOf" srcId="{1F896048-7D90-40F0-BB94-402300E4B1E8}" destId="{C06603ED-3B1D-43FF-9B57-AC9F7E924BA4}" srcOrd="4" destOrd="0" presId="urn:microsoft.com/office/officeart/2008/layout/LinedList"/>
    <dgm:cxn modelId="{32917EA4-4ECB-4FA9-B7A1-93E80407A6FA}" type="presParOf" srcId="{1F896048-7D90-40F0-BB94-402300E4B1E8}" destId="{8C6D97CD-BB9C-4AA1-ABB4-051222CD4DDD}" srcOrd="5" destOrd="0" presId="urn:microsoft.com/office/officeart/2008/layout/LinedList"/>
    <dgm:cxn modelId="{B21EF88C-E427-44FA-B2F4-F7AF5B5B3BF9}" type="presParOf" srcId="{8C6D97CD-BB9C-4AA1-ABB4-051222CD4DDD}" destId="{296439DE-E086-4DF8-A017-9AD5E3A26C72}" srcOrd="0" destOrd="0" presId="urn:microsoft.com/office/officeart/2008/layout/LinedList"/>
    <dgm:cxn modelId="{AA34E154-A182-4047-A8EB-2F7684C68BB9}" type="presParOf" srcId="{8C6D97CD-BB9C-4AA1-ABB4-051222CD4DDD}" destId="{FDA6D321-78B1-4630-8A79-DE1DD1AFBD0D}" srcOrd="1" destOrd="0" presId="urn:microsoft.com/office/officeart/2008/layout/LinedList"/>
    <dgm:cxn modelId="{EF567939-D8B2-404C-934E-2C0E0E34C558}" type="presParOf" srcId="{1F896048-7D90-40F0-BB94-402300E4B1E8}" destId="{D0A80418-3C6F-4A44-AFD0-F548A432B6B9}" srcOrd="6" destOrd="0" presId="urn:microsoft.com/office/officeart/2008/layout/LinedList"/>
    <dgm:cxn modelId="{ABE36396-B0D9-42B4-94DC-F1A42521BECF}" type="presParOf" srcId="{1F896048-7D90-40F0-BB94-402300E4B1E8}" destId="{DC209AA1-5A6C-43C5-815E-1BB99D89D59D}" srcOrd="7" destOrd="0" presId="urn:microsoft.com/office/officeart/2008/layout/LinedList"/>
    <dgm:cxn modelId="{5877C708-A79F-4389-BC61-B736A4853723}" type="presParOf" srcId="{DC209AA1-5A6C-43C5-815E-1BB99D89D59D}" destId="{78EB706C-A1A7-4115-84B1-95D849DB28A5}" srcOrd="0" destOrd="0" presId="urn:microsoft.com/office/officeart/2008/layout/LinedList"/>
    <dgm:cxn modelId="{3866FCAC-E5A8-44DF-8D1F-1F38BB61AF08}" type="presParOf" srcId="{DC209AA1-5A6C-43C5-815E-1BB99D89D59D}" destId="{8EEC11EF-DBB7-434A-9D6A-A843A4567585}" srcOrd="1" destOrd="0" presId="urn:microsoft.com/office/officeart/2008/layout/LinedList"/>
    <dgm:cxn modelId="{E8DBB73F-D017-41AB-AE51-D1B1B2AFE8DA}" type="presParOf" srcId="{1F896048-7D90-40F0-BB94-402300E4B1E8}" destId="{0AEE9C64-8291-4A15-B57A-2B60833A0AC2}" srcOrd="8" destOrd="0" presId="urn:microsoft.com/office/officeart/2008/layout/LinedList"/>
    <dgm:cxn modelId="{A835671A-EFAA-42B0-ADEB-86F68779CC9F}" type="presParOf" srcId="{1F896048-7D90-40F0-BB94-402300E4B1E8}" destId="{8FF8CCFD-E306-4104-B3A9-42C9FFE0033F}" srcOrd="9" destOrd="0" presId="urn:microsoft.com/office/officeart/2008/layout/LinedList"/>
    <dgm:cxn modelId="{45593B13-77CC-40B1-9EC4-62902720B6C0}" type="presParOf" srcId="{8FF8CCFD-E306-4104-B3A9-42C9FFE0033F}" destId="{5448CB09-47CF-4D0A-8E07-1BD3D3393F8A}" srcOrd="0" destOrd="0" presId="urn:microsoft.com/office/officeart/2008/layout/LinedList"/>
    <dgm:cxn modelId="{51A000FB-98CB-4442-91E1-B3566FE3EC5C}" type="presParOf" srcId="{8FF8CCFD-E306-4104-B3A9-42C9FFE0033F}" destId="{C83E83FF-434E-4333-ADB8-4F98617C2CF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4855EF-2A77-4456-AAD1-3E14EDA59EC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9BEACEB-771E-4F7B-811E-7F7995E78CDC}">
      <dgm:prSet/>
      <dgm:spPr/>
      <dgm:t>
        <a:bodyPr/>
        <a:lstStyle/>
        <a:p>
          <a:pPr>
            <a:lnSpc>
              <a:spcPct val="100000"/>
            </a:lnSpc>
          </a:pPr>
          <a:r>
            <a:rPr lang="en-US"/>
            <a:t>Apart from arithmetic &amp; control-flow EVM provides the following types of special instructions:</a:t>
          </a:r>
        </a:p>
      </dgm:t>
    </dgm:pt>
    <dgm:pt modelId="{7600B0D3-6356-4F48-8E24-4AB2320F4942}" type="parTrans" cxnId="{CDBD5294-47A7-4A53-8543-AB80836DAF42}">
      <dgm:prSet/>
      <dgm:spPr/>
      <dgm:t>
        <a:bodyPr/>
        <a:lstStyle/>
        <a:p>
          <a:endParaRPr lang="en-US"/>
        </a:p>
      </dgm:t>
    </dgm:pt>
    <dgm:pt modelId="{9B0D0D2D-B025-4837-86B2-0C1CF1ECF37F}" type="sibTrans" cxnId="{CDBD5294-47A7-4A53-8543-AB80836DAF42}">
      <dgm:prSet/>
      <dgm:spPr/>
      <dgm:t>
        <a:bodyPr/>
        <a:lstStyle/>
        <a:p>
          <a:endParaRPr lang="en-US"/>
        </a:p>
      </dgm:t>
    </dgm:pt>
    <dgm:pt modelId="{A736339B-A30D-48C8-A8F0-F3A915CACF75}">
      <dgm:prSet/>
      <dgm:spPr/>
      <dgm:t>
        <a:bodyPr/>
        <a:lstStyle/>
        <a:p>
          <a:pPr>
            <a:lnSpc>
              <a:spcPct val="100000"/>
            </a:lnSpc>
          </a:pPr>
          <a:r>
            <a:rPr lang="en-US"/>
            <a:t>Access fields of current transaction.</a:t>
          </a:r>
        </a:p>
      </dgm:t>
    </dgm:pt>
    <dgm:pt modelId="{2B52F5AD-496B-4101-A436-67A8D9C64FC7}" type="parTrans" cxnId="{8DB1A4B6-1A31-4EF1-88CD-37522DDB73A9}">
      <dgm:prSet/>
      <dgm:spPr/>
      <dgm:t>
        <a:bodyPr/>
        <a:lstStyle/>
        <a:p>
          <a:endParaRPr lang="en-US"/>
        </a:p>
      </dgm:t>
    </dgm:pt>
    <dgm:pt modelId="{AF2E722E-25B5-4DF7-9D04-352C4AEB9932}" type="sibTrans" cxnId="{8DB1A4B6-1A31-4EF1-88CD-37522DDB73A9}">
      <dgm:prSet/>
      <dgm:spPr/>
      <dgm:t>
        <a:bodyPr/>
        <a:lstStyle/>
        <a:p>
          <a:endParaRPr lang="en-US"/>
        </a:p>
      </dgm:t>
    </dgm:pt>
    <dgm:pt modelId="{8C4E19FD-87EE-48CB-BD3B-CB46E44C1E15}">
      <dgm:prSet/>
      <dgm:spPr/>
      <dgm:t>
        <a:bodyPr/>
        <a:lstStyle/>
        <a:p>
          <a:pPr>
            <a:lnSpc>
              <a:spcPct val="100000"/>
            </a:lnSpc>
          </a:pPr>
          <a:r>
            <a:rPr lang="en-US"/>
            <a:t>Modify contract’s private storage.</a:t>
          </a:r>
        </a:p>
      </dgm:t>
    </dgm:pt>
    <dgm:pt modelId="{DDEB5CC0-526D-439E-B67B-189C1AF9FF4C}" type="parTrans" cxnId="{2FC141AA-2FD8-4E59-A91F-4D32FE0DB658}">
      <dgm:prSet/>
      <dgm:spPr/>
      <dgm:t>
        <a:bodyPr/>
        <a:lstStyle/>
        <a:p>
          <a:endParaRPr lang="en-US"/>
        </a:p>
      </dgm:t>
    </dgm:pt>
    <dgm:pt modelId="{F07D5DF2-9957-41D1-A598-FCC219397622}" type="sibTrans" cxnId="{2FC141AA-2FD8-4E59-A91F-4D32FE0DB658}">
      <dgm:prSet/>
      <dgm:spPr/>
      <dgm:t>
        <a:bodyPr/>
        <a:lstStyle/>
        <a:p>
          <a:endParaRPr lang="en-US"/>
        </a:p>
      </dgm:t>
    </dgm:pt>
    <dgm:pt modelId="{7174888D-61D4-4966-A5CC-DE216FF74D02}">
      <dgm:prSet/>
      <dgm:spPr/>
      <dgm:t>
        <a:bodyPr/>
        <a:lstStyle/>
        <a:p>
          <a:pPr>
            <a:lnSpc>
              <a:spcPct val="100000"/>
            </a:lnSpc>
          </a:pPr>
          <a:r>
            <a:rPr lang="en-US"/>
            <a:t>Query current state of blockchain.</a:t>
          </a:r>
        </a:p>
      </dgm:t>
    </dgm:pt>
    <dgm:pt modelId="{87864065-01B8-44A6-8E89-58513B78134B}" type="parTrans" cxnId="{BEB5B575-624C-447C-A9BE-C5B82E6588DB}">
      <dgm:prSet/>
      <dgm:spPr/>
      <dgm:t>
        <a:bodyPr/>
        <a:lstStyle/>
        <a:p>
          <a:endParaRPr lang="en-US"/>
        </a:p>
      </dgm:t>
    </dgm:pt>
    <dgm:pt modelId="{A02AD3D9-1DF3-4FCF-A055-2CA09CC258C1}" type="sibTrans" cxnId="{BEB5B575-624C-447C-A9BE-C5B82E6588DB}">
      <dgm:prSet/>
      <dgm:spPr/>
      <dgm:t>
        <a:bodyPr/>
        <a:lstStyle/>
        <a:p>
          <a:endParaRPr lang="en-US"/>
        </a:p>
      </dgm:t>
    </dgm:pt>
    <dgm:pt modelId="{A94F3141-BB6E-4895-BC16-A2A64858563A}">
      <dgm:prSet/>
      <dgm:spPr/>
      <dgm:t>
        <a:bodyPr/>
        <a:lstStyle/>
        <a:p>
          <a:pPr>
            <a:lnSpc>
              <a:spcPct val="100000"/>
            </a:lnSpc>
          </a:pPr>
          <a:r>
            <a:rPr lang="en-US"/>
            <a:t>Create further transactions.</a:t>
          </a:r>
        </a:p>
      </dgm:t>
    </dgm:pt>
    <dgm:pt modelId="{502E9E38-7BBB-4C76-8484-0BC2F5F3E494}" type="parTrans" cxnId="{6C0DFF9C-B9E2-4485-84DB-7CEC5999ACFB}">
      <dgm:prSet/>
      <dgm:spPr/>
      <dgm:t>
        <a:bodyPr/>
        <a:lstStyle/>
        <a:p>
          <a:endParaRPr lang="en-US"/>
        </a:p>
      </dgm:t>
    </dgm:pt>
    <dgm:pt modelId="{78F7DF22-B9C3-44AF-B0AE-5B97EF60955C}" type="sibTrans" cxnId="{6C0DFF9C-B9E2-4485-84DB-7CEC5999ACFB}">
      <dgm:prSet/>
      <dgm:spPr/>
      <dgm:t>
        <a:bodyPr/>
        <a:lstStyle/>
        <a:p>
          <a:endParaRPr lang="en-US"/>
        </a:p>
      </dgm:t>
    </dgm:pt>
    <dgm:pt modelId="{528AD35C-49D4-4CCA-97EB-D53CC021C201}" type="pres">
      <dgm:prSet presAssocID="{AE4855EF-2A77-4456-AAD1-3E14EDA59EC8}" presName="root" presStyleCnt="0">
        <dgm:presLayoutVars>
          <dgm:dir/>
          <dgm:resizeHandles val="exact"/>
        </dgm:presLayoutVars>
      </dgm:prSet>
      <dgm:spPr/>
    </dgm:pt>
    <dgm:pt modelId="{0F1CE3F2-AC6A-4F51-B2D3-7FB9CB95062E}" type="pres">
      <dgm:prSet presAssocID="{99BEACEB-771E-4F7B-811E-7F7995E78CDC}" presName="compNode" presStyleCnt="0"/>
      <dgm:spPr/>
    </dgm:pt>
    <dgm:pt modelId="{B5135D79-0030-4B85-86F5-F3580A22BE85}" type="pres">
      <dgm:prSet presAssocID="{99BEACEB-771E-4F7B-811E-7F7995E78CDC}" presName="bgRect" presStyleLbl="bgShp" presStyleIdx="0" presStyleCnt="5"/>
      <dgm:spPr/>
    </dgm:pt>
    <dgm:pt modelId="{80DAD6FB-28A4-4EFB-B93E-4A172806242D}" type="pres">
      <dgm:prSet presAssocID="{99BEACEB-771E-4F7B-811E-7F7995E78CD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mputer"/>
        </a:ext>
      </dgm:extLst>
    </dgm:pt>
    <dgm:pt modelId="{59F55D5C-8EDD-44BE-8469-5529720C19B8}" type="pres">
      <dgm:prSet presAssocID="{99BEACEB-771E-4F7B-811E-7F7995E78CDC}" presName="spaceRect" presStyleCnt="0"/>
      <dgm:spPr/>
    </dgm:pt>
    <dgm:pt modelId="{24CAC63B-1CF0-4330-8736-A11F01EB4B85}" type="pres">
      <dgm:prSet presAssocID="{99BEACEB-771E-4F7B-811E-7F7995E78CDC}" presName="parTx" presStyleLbl="revTx" presStyleIdx="0" presStyleCnt="5">
        <dgm:presLayoutVars>
          <dgm:chMax val="0"/>
          <dgm:chPref val="0"/>
        </dgm:presLayoutVars>
      </dgm:prSet>
      <dgm:spPr/>
    </dgm:pt>
    <dgm:pt modelId="{85FE98D1-0396-45BA-A7AE-03DF363B87AA}" type="pres">
      <dgm:prSet presAssocID="{9B0D0D2D-B025-4837-86B2-0C1CF1ECF37F}" presName="sibTrans" presStyleCnt="0"/>
      <dgm:spPr/>
    </dgm:pt>
    <dgm:pt modelId="{01BBF653-B6D4-41B1-AE2D-7029237A81F9}" type="pres">
      <dgm:prSet presAssocID="{A736339B-A30D-48C8-A8F0-F3A915CACF75}" presName="compNode" presStyleCnt="0"/>
      <dgm:spPr/>
    </dgm:pt>
    <dgm:pt modelId="{18253B33-9E1F-4EA5-92DF-F3E88FA751E7}" type="pres">
      <dgm:prSet presAssocID="{A736339B-A30D-48C8-A8F0-F3A915CACF75}" presName="bgRect" presStyleLbl="bgShp" presStyleIdx="1" presStyleCnt="5"/>
      <dgm:spPr/>
    </dgm:pt>
    <dgm:pt modelId="{17726DBF-646F-4D26-A561-C6F4C40E2608}" type="pres">
      <dgm:prSet presAssocID="{A736339B-A30D-48C8-A8F0-F3A915CACF7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redit card"/>
        </a:ext>
      </dgm:extLst>
    </dgm:pt>
    <dgm:pt modelId="{4FC161A7-CA28-4ED3-93C2-18ACC90389BA}" type="pres">
      <dgm:prSet presAssocID="{A736339B-A30D-48C8-A8F0-F3A915CACF75}" presName="spaceRect" presStyleCnt="0"/>
      <dgm:spPr/>
    </dgm:pt>
    <dgm:pt modelId="{A855B142-2223-41DE-95F5-8C0CE779EA1A}" type="pres">
      <dgm:prSet presAssocID="{A736339B-A30D-48C8-A8F0-F3A915CACF75}" presName="parTx" presStyleLbl="revTx" presStyleIdx="1" presStyleCnt="5">
        <dgm:presLayoutVars>
          <dgm:chMax val="0"/>
          <dgm:chPref val="0"/>
        </dgm:presLayoutVars>
      </dgm:prSet>
      <dgm:spPr/>
    </dgm:pt>
    <dgm:pt modelId="{3B76BB01-678B-4440-9656-14D9725B0246}" type="pres">
      <dgm:prSet presAssocID="{AF2E722E-25B5-4DF7-9D04-352C4AEB9932}" presName="sibTrans" presStyleCnt="0"/>
      <dgm:spPr/>
    </dgm:pt>
    <dgm:pt modelId="{D26BD1F9-683B-4E5A-8D7C-9014944F6A65}" type="pres">
      <dgm:prSet presAssocID="{8C4E19FD-87EE-48CB-BD3B-CB46E44C1E15}" presName="compNode" presStyleCnt="0"/>
      <dgm:spPr/>
    </dgm:pt>
    <dgm:pt modelId="{763AD368-9641-4917-B198-D62787513E29}" type="pres">
      <dgm:prSet presAssocID="{8C4E19FD-87EE-48CB-BD3B-CB46E44C1E15}" presName="bgRect" presStyleLbl="bgShp" presStyleIdx="2" presStyleCnt="5"/>
      <dgm:spPr/>
    </dgm:pt>
    <dgm:pt modelId="{4C481D9B-1026-4DB2-B233-911951945B58}" type="pres">
      <dgm:prSet presAssocID="{8C4E19FD-87EE-48CB-BD3B-CB46E44C1E1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ontract"/>
        </a:ext>
      </dgm:extLst>
    </dgm:pt>
    <dgm:pt modelId="{4AE22111-2D52-4383-83A5-1B2278C1D50C}" type="pres">
      <dgm:prSet presAssocID="{8C4E19FD-87EE-48CB-BD3B-CB46E44C1E15}" presName="spaceRect" presStyleCnt="0"/>
      <dgm:spPr/>
    </dgm:pt>
    <dgm:pt modelId="{ADDB4B97-6C5F-4FC7-8F55-0519D71E616A}" type="pres">
      <dgm:prSet presAssocID="{8C4E19FD-87EE-48CB-BD3B-CB46E44C1E15}" presName="parTx" presStyleLbl="revTx" presStyleIdx="2" presStyleCnt="5">
        <dgm:presLayoutVars>
          <dgm:chMax val="0"/>
          <dgm:chPref val="0"/>
        </dgm:presLayoutVars>
      </dgm:prSet>
      <dgm:spPr/>
    </dgm:pt>
    <dgm:pt modelId="{1E7BB62F-6AF7-49D8-B25A-ECAE04BCCBBE}" type="pres">
      <dgm:prSet presAssocID="{F07D5DF2-9957-41D1-A598-FCC219397622}" presName="sibTrans" presStyleCnt="0"/>
      <dgm:spPr/>
    </dgm:pt>
    <dgm:pt modelId="{0B0ECE6A-7448-4A91-9966-4B8DB8AE37E3}" type="pres">
      <dgm:prSet presAssocID="{7174888D-61D4-4966-A5CC-DE216FF74D02}" presName="compNode" presStyleCnt="0"/>
      <dgm:spPr/>
    </dgm:pt>
    <dgm:pt modelId="{61E1528C-0E39-4242-8BA1-B34429AC734A}" type="pres">
      <dgm:prSet presAssocID="{7174888D-61D4-4966-A5CC-DE216FF74D02}" presName="bgRect" presStyleLbl="bgShp" presStyleIdx="3" presStyleCnt="5"/>
      <dgm:spPr/>
    </dgm:pt>
    <dgm:pt modelId="{AFB79CE5-C8C2-4BE1-B5FA-00D13E4FA3AB}" type="pres">
      <dgm:prSet presAssocID="{7174888D-61D4-4966-A5CC-DE216FF74D0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atabase"/>
        </a:ext>
      </dgm:extLst>
    </dgm:pt>
    <dgm:pt modelId="{7CF76C2A-3705-4243-A461-0E24BF6FB2FE}" type="pres">
      <dgm:prSet presAssocID="{7174888D-61D4-4966-A5CC-DE216FF74D02}" presName="spaceRect" presStyleCnt="0"/>
      <dgm:spPr/>
    </dgm:pt>
    <dgm:pt modelId="{37C694DF-BB19-48F4-8616-57A5C29E58C9}" type="pres">
      <dgm:prSet presAssocID="{7174888D-61D4-4966-A5CC-DE216FF74D02}" presName="parTx" presStyleLbl="revTx" presStyleIdx="3" presStyleCnt="5">
        <dgm:presLayoutVars>
          <dgm:chMax val="0"/>
          <dgm:chPref val="0"/>
        </dgm:presLayoutVars>
      </dgm:prSet>
      <dgm:spPr/>
    </dgm:pt>
    <dgm:pt modelId="{3E61D908-CD7A-4E5A-BC2C-D02F7582581E}" type="pres">
      <dgm:prSet presAssocID="{A02AD3D9-1DF3-4FCF-A055-2CA09CC258C1}" presName="sibTrans" presStyleCnt="0"/>
      <dgm:spPr/>
    </dgm:pt>
    <dgm:pt modelId="{BB5C7934-8EC5-4CF6-A0D4-37DC95CD16F5}" type="pres">
      <dgm:prSet presAssocID="{A94F3141-BB6E-4895-BC16-A2A64858563A}" presName="compNode" presStyleCnt="0"/>
      <dgm:spPr/>
    </dgm:pt>
    <dgm:pt modelId="{366252AA-7530-4757-A8B4-7771F24907FA}" type="pres">
      <dgm:prSet presAssocID="{A94F3141-BB6E-4895-BC16-A2A64858563A}" presName="bgRect" presStyleLbl="bgShp" presStyleIdx="4" presStyleCnt="5"/>
      <dgm:spPr/>
    </dgm:pt>
    <dgm:pt modelId="{400D978C-9E10-4106-B0EE-4B853C2D109A}" type="pres">
      <dgm:prSet presAssocID="{A94F3141-BB6E-4895-BC16-A2A6485856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Handshake"/>
        </a:ext>
      </dgm:extLst>
    </dgm:pt>
    <dgm:pt modelId="{6B2FFB80-438A-4D08-85C9-4C531454074D}" type="pres">
      <dgm:prSet presAssocID="{A94F3141-BB6E-4895-BC16-A2A64858563A}" presName="spaceRect" presStyleCnt="0"/>
      <dgm:spPr/>
    </dgm:pt>
    <dgm:pt modelId="{E5AF06F7-CBDA-4880-871E-AA6414D9504C}" type="pres">
      <dgm:prSet presAssocID="{A94F3141-BB6E-4895-BC16-A2A64858563A}" presName="parTx" presStyleLbl="revTx" presStyleIdx="4" presStyleCnt="5">
        <dgm:presLayoutVars>
          <dgm:chMax val="0"/>
          <dgm:chPref val="0"/>
        </dgm:presLayoutVars>
      </dgm:prSet>
      <dgm:spPr/>
    </dgm:pt>
  </dgm:ptLst>
  <dgm:cxnLst>
    <dgm:cxn modelId="{891F1F48-540A-460B-8274-303D0730A48D}" type="presOf" srcId="{A94F3141-BB6E-4895-BC16-A2A64858563A}" destId="{E5AF06F7-CBDA-4880-871E-AA6414D9504C}" srcOrd="0" destOrd="0" presId="urn:microsoft.com/office/officeart/2018/2/layout/IconVerticalSolidList"/>
    <dgm:cxn modelId="{FDC2BC6A-8FA6-4AEC-BD2F-B3F5C5F5BF6E}" type="presOf" srcId="{99BEACEB-771E-4F7B-811E-7F7995E78CDC}" destId="{24CAC63B-1CF0-4330-8736-A11F01EB4B85}" srcOrd="0" destOrd="0" presId="urn:microsoft.com/office/officeart/2018/2/layout/IconVerticalSolidList"/>
    <dgm:cxn modelId="{BEB5B575-624C-447C-A9BE-C5B82E6588DB}" srcId="{AE4855EF-2A77-4456-AAD1-3E14EDA59EC8}" destId="{7174888D-61D4-4966-A5CC-DE216FF74D02}" srcOrd="3" destOrd="0" parTransId="{87864065-01B8-44A6-8E89-58513B78134B}" sibTransId="{A02AD3D9-1DF3-4FCF-A055-2CA09CC258C1}"/>
    <dgm:cxn modelId="{CDBD5294-47A7-4A53-8543-AB80836DAF42}" srcId="{AE4855EF-2A77-4456-AAD1-3E14EDA59EC8}" destId="{99BEACEB-771E-4F7B-811E-7F7995E78CDC}" srcOrd="0" destOrd="0" parTransId="{7600B0D3-6356-4F48-8E24-4AB2320F4942}" sibTransId="{9B0D0D2D-B025-4837-86B2-0C1CF1ECF37F}"/>
    <dgm:cxn modelId="{8CEB3695-0A0A-4DB5-B119-E8837C0C71C5}" type="presOf" srcId="{8C4E19FD-87EE-48CB-BD3B-CB46E44C1E15}" destId="{ADDB4B97-6C5F-4FC7-8F55-0519D71E616A}" srcOrd="0" destOrd="0" presId="urn:microsoft.com/office/officeart/2018/2/layout/IconVerticalSolidList"/>
    <dgm:cxn modelId="{6C0DFF9C-B9E2-4485-84DB-7CEC5999ACFB}" srcId="{AE4855EF-2A77-4456-AAD1-3E14EDA59EC8}" destId="{A94F3141-BB6E-4895-BC16-A2A64858563A}" srcOrd="4" destOrd="0" parTransId="{502E9E38-7BBB-4C76-8484-0BC2F5F3E494}" sibTransId="{78F7DF22-B9C3-44AF-B0AE-5B97EF60955C}"/>
    <dgm:cxn modelId="{2FC141AA-2FD8-4E59-A91F-4D32FE0DB658}" srcId="{AE4855EF-2A77-4456-AAD1-3E14EDA59EC8}" destId="{8C4E19FD-87EE-48CB-BD3B-CB46E44C1E15}" srcOrd="2" destOrd="0" parTransId="{DDEB5CC0-526D-439E-B67B-189C1AF9FF4C}" sibTransId="{F07D5DF2-9957-41D1-A598-FCC219397622}"/>
    <dgm:cxn modelId="{8DB1A4B6-1A31-4EF1-88CD-37522DDB73A9}" srcId="{AE4855EF-2A77-4456-AAD1-3E14EDA59EC8}" destId="{A736339B-A30D-48C8-A8F0-F3A915CACF75}" srcOrd="1" destOrd="0" parTransId="{2B52F5AD-496B-4101-A436-67A8D9C64FC7}" sibTransId="{AF2E722E-25B5-4DF7-9D04-352C4AEB9932}"/>
    <dgm:cxn modelId="{7EB2F6E2-D058-425A-92EC-4AEECCEFBF08}" type="presOf" srcId="{AE4855EF-2A77-4456-AAD1-3E14EDA59EC8}" destId="{528AD35C-49D4-4CCA-97EB-D53CC021C201}" srcOrd="0" destOrd="0" presId="urn:microsoft.com/office/officeart/2018/2/layout/IconVerticalSolidList"/>
    <dgm:cxn modelId="{B19F8EF9-0B59-4026-BF96-67846DB629DA}" type="presOf" srcId="{A736339B-A30D-48C8-A8F0-F3A915CACF75}" destId="{A855B142-2223-41DE-95F5-8C0CE779EA1A}" srcOrd="0" destOrd="0" presId="urn:microsoft.com/office/officeart/2018/2/layout/IconVerticalSolidList"/>
    <dgm:cxn modelId="{F655CBF9-F2B6-400B-8E93-F3C570AE4802}" type="presOf" srcId="{7174888D-61D4-4966-A5CC-DE216FF74D02}" destId="{37C694DF-BB19-48F4-8616-57A5C29E58C9}" srcOrd="0" destOrd="0" presId="urn:microsoft.com/office/officeart/2018/2/layout/IconVerticalSolidList"/>
    <dgm:cxn modelId="{D9C2D010-6079-48C2-A015-39991F699372}" type="presParOf" srcId="{528AD35C-49D4-4CCA-97EB-D53CC021C201}" destId="{0F1CE3F2-AC6A-4F51-B2D3-7FB9CB95062E}" srcOrd="0" destOrd="0" presId="urn:microsoft.com/office/officeart/2018/2/layout/IconVerticalSolidList"/>
    <dgm:cxn modelId="{2E966D2B-F926-45A7-950C-356166558756}" type="presParOf" srcId="{0F1CE3F2-AC6A-4F51-B2D3-7FB9CB95062E}" destId="{B5135D79-0030-4B85-86F5-F3580A22BE85}" srcOrd="0" destOrd="0" presId="urn:microsoft.com/office/officeart/2018/2/layout/IconVerticalSolidList"/>
    <dgm:cxn modelId="{62307AE1-60CC-4FED-894F-C1ADE9BC70EF}" type="presParOf" srcId="{0F1CE3F2-AC6A-4F51-B2D3-7FB9CB95062E}" destId="{80DAD6FB-28A4-4EFB-B93E-4A172806242D}" srcOrd="1" destOrd="0" presId="urn:microsoft.com/office/officeart/2018/2/layout/IconVerticalSolidList"/>
    <dgm:cxn modelId="{1DDE2ACA-9462-451C-A3D3-12221EF5E0F6}" type="presParOf" srcId="{0F1CE3F2-AC6A-4F51-B2D3-7FB9CB95062E}" destId="{59F55D5C-8EDD-44BE-8469-5529720C19B8}" srcOrd="2" destOrd="0" presId="urn:microsoft.com/office/officeart/2018/2/layout/IconVerticalSolidList"/>
    <dgm:cxn modelId="{D549D087-F1CE-4BE9-8F74-784AC676501E}" type="presParOf" srcId="{0F1CE3F2-AC6A-4F51-B2D3-7FB9CB95062E}" destId="{24CAC63B-1CF0-4330-8736-A11F01EB4B85}" srcOrd="3" destOrd="0" presId="urn:microsoft.com/office/officeart/2018/2/layout/IconVerticalSolidList"/>
    <dgm:cxn modelId="{8D60E2CF-4133-4C70-8A41-B17E3181661C}" type="presParOf" srcId="{528AD35C-49D4-4CCA-97EB-D53CC021C201}" destId="{85FE98D1-0396-45BA-A7AE-03DF363B87AA}" srcOrd="1" destOrd="0" presId="urn:microsoft.com/office/officeart/2018/2/layout/IconVerticalSolidList"/>
    <dgm:cxn modelId="{A2686552-B556-4C36-BCE0-D550F37930A7}" type="presParOf" srcId="{528AD35C-49D4-4CCA-97EB-D53CC021C201}" destId="{01BBF653-B6D4-41B1-AE2D-7029237A81F9}" srcOrd="2" destOrd="0" presId="urn:microsoft.com/office/officeart/2018/2/layout/IconVerticalSolidList"/>
    <dgm:cxn modelId="{24070C20-2813-4E8E-A4A9-AB954FBFCDC4}" type="presParOf" srcId="{01BBF653-B6D4-41B1-AE2D-7029237A81F9}" destId="{18253B33-9E1F-4EA5-92DF-F3E88FA751E7}" srcOrd="0" destOrd="0" presId="urn:microsoft.com/office/officeart/2018/2/layout/IconVerticalSolidList"/>
    <dgm:cxn modelId="{82208176-B21E-477D-B5CF-DDDAF2B05166}" type="presParOf" srcId="{01BBF653-B6D4-41B1-AE2D-7029237A81F9}" destId="{17726DBF-646F-4D26-A561-C6F4C40E2608}" srcOrd="1" destOrd="0" presId="urn:microsoft.com/office/officeart/2018/2/layout/IconVerticalSolidList"/>
    <dgm:cxn modelId="{AA314262-6534-4D74-8F17-BD8A177DFD82}" type="presParOf" srcId="{01BBF653-B6D4-41B1-AE2D-7029237A81F9}" destId="{4FC161A7-CA28-4ED3-93C2-18ACC90389BA}" srcOrd="2" destOrd="0" presId="urn:microsoft.com/office/officeart/2018/2/layout/IconVerticalSolidList"/>
    <dgm:cxn modelId="{40FFCD7C-26EA-4224-8BED-7A4D59742202}" type="presParOf" srcId="{01BBF653-B6D4-41B1-AE2D-7029237A81F9}" destId="{A855B142-2223-41DE-95F5-8C0CE779EA1A}" srcOrd="3" destOrd="0" presId="urn:microsoft.com/office/officeart/2018/2/layout/IconVerticalSolidList"/>
    <dgm:cxn modelId="{863C81E5-1315-41DC-8A8F-35A99C00CB30}" type="presParOf" srcId="{528AD35C-49D4-4CCA-97EB-D53CC021C201}" destId="{3B76BB01-678B-4440-9656-14D9725B0246}" srcOrd="3" destOrd="0" presId="urn:microsoft.com/office/officeart/2018/2/layout/IconVerticalSolidList"/>
    <dgm:cxn modelId="{593C382D-637F-4A75-A322-019AD0F841D3}" type="presParOf" srcId="{528AD35C-49D4-4CCA-97EB-D53CC021C201}" destId="{D26BD1F9-683B-4E5A-8D7C-9014944F6A65}" srcOrd="4" destOrd="0" presId="urn:microsoft.com/office/officeart/2018/2/layout/IconVerticalSolidList"/>
    <dgm:cxn modelId="{C1F6EC51-D617-49D7-B84D-CE0E905E3D03}" type="presParOf" srcId="{D26BD1F9-683B-4E5A-8D7C-9014944F6A65}" destId="{763AD368-9641-4917-B198-D62787513E29}" srcOrd="0" destOrd="0" presId="urn:microsoft.com/office/officeart/2018/2/layout/IconVerticalSolidList"/>
    <dgm:cxn modelId="{81B48B6C-F581-4778-A8FD-37B033CE45BA}" type="presParOf" srcId="{D26BD1F9-683B-4E5A-8D7C-9014944F6A65}" destId="{4C481D9B-1026-4DB2-B233-911951945B58}" srcOrd="1" destOrd="0" presId="urn:microsoft.com/office/officeart/2018/2/layout/IconVerticalSolidList"/>
    <dgm:cxn modelId="{910F303E-3233-4208-80FF-0C164B25644C}" type="presParOf" srcId="{D26BD1F9-683B-4E5A-8D7C-9014944F6A65}" destId="{4AE22111-2D52-4383-83A5-1B2278C1D50C}" srcOrd="2" destOrd="0" presId="urn:microsoft.com/office/officeart/2018/2/layout/IconVerticalSolidList"/>
    <dgm:cxn modelId="{BD91FD5F-4D88-4617-B9F3-6E65D4BD496B}" type="presParOf" srcId="{D26BD1F9-683B-4E5A-8D7C-9014944F6A65}" destId="{ADDB4B97-6C5F-4FC7-8F55-0519D71E616A}" srcOrd="3" destOrd="0" presId="urn:microsoft.com/office/officeart/2018/2/layout/IconVerticalSolidList"/>
    <dgm:cxn modelId="{0B1BFAEE-D478-4C68-98A2-AB864AB78223}" type="presParOf" srcId="{528AD35C-49D4-4CCA-97EB-D53CC021C201}" destId="{1E7BB62F-6AF7-49D8-B25A-ECAE04BCCBBE}" srcOrd="5" destOrd="0" presId="urn:microsoft.com/office/officeart/2018/2/layout/IconVerticalSolidList"/>
    <dgm:cxn modelId="{5B9CCD6E-7F41-4B43-B3EC-ACF51FC2D3C7}" type="presParOf" srcId="{528AD35C-49D4-4CCA-97EB-D53CC021C201}" destId="{0B0ECE6A-7448-4A91-9966-4B8DB8AE37E3}" srcOrd="6" destOrd="0" presId="urn:microsoft.com/office/officeart/2018/2/layout/IconVerticalSolidList"/>
    <dgm:cxn modelId="{49AF1BB3-96F4-46F9-BCDB-16BC29EE09B9}" type="presParOf" srcId="{0B0ECE6A-7448-4A91-9966-4B8DB8AE37E3}" destId="{61E1528C-0E39-4242-8BA1-B34429AC734A}" srcOrd="0" destOrd="0" presId="urn:microsoft.com/office/officeart/2018/2/layout/IconVerticalSolidList"/>
    <dgm:cxn modelId="{BAE90913-6FC8-48AC-B25A-A30AC1D78AAF}" type="presParOf" srcId="{0B0ECE6A-7448-4A91-9966-4B8DB8AE37E3}" destId="{AFB79CE5-C8C2-4BE1-B5FA-00D13E4FA3AB}" srcOrd="1" destOrd="0" presId="urn:microsoft.com/office/officeart/2018/2/layout/IconVerticalSolidList"/>
    <dgm:cxn modelId="{632A47DE-0D45-4F76-AF69-A5CBA28A6D7F}" type="presParOf" srcId="{0B0ECE6A-7448-4A91-9966-4B8DB8AE37E3}" destId="{7CF76C2A-3705-4243-A461-0E24BF6FB2FE}" srcOrd="2" destOrd="0" presId="urn:microsoft.com/office/officeart/2018/2/layout/IconVerticalSolidList"/>
    <dgm:cxn modelId="{37819020-9A35-415B-B703-7B9B73E664EA}" type="presParOf" srcId="{0B0ECE6A-7448-4A91-9966-4B8DB8AE37E3}" destId="{37C694DF-BB19-48F4-8616-57A5C29E58C9}" srcOrd="3" destOrd="0" presId="urn:microsoft.com/office/officeart/2018/2/layout/IconVerticalSolidList"/>
    <dgm:cxn modelId="{E3B3AB34-3BA3-4B01-B55F-F5D7FB375458}" type="presParOf" srcId="{528AD35C-49D4-4CCA-97EB-D53CC021C201}" destId="{3E61D908-CD7A-4E5A-BC2C-D02F7582581E}" srcOrd="7" destOrd="0" presId="urn:microsoft.com/office/officeart/2018/2/layout/IconVerticalSolidList"/>
    <dgm:cxn modelId="{B9A0923C-280C-4333-8A1B-006220D2D082}" type="presParOf" srcId="{528AD35C-49D4-4CCA-97EB-D53CC021C201}" destId="{BB5C7934-8EC5-4CF6-A0D4-37DC95CD16F5}" srcOrd="8" destOrd="0" presId="urn:microsoft.com/office/officeart/2018/2/layout/IconVerticalSolidList"/>
    <dgm:cxn modelId="{E55F0624-6143-4D1C-8FCF-80AC73CC8264}" type="presParOf" srcId="{BB5C7934-8EC5-4CF6-A0D4-37DC95CD16F5}" destId="{366252AA-7530-4757-A8B4-7771F24907FA}" srcOrd="0" destOrd="0" presId="urn:microsoft.com/office/officeart/2018/2/layout/IconVerticalSolidList"/>
    <dgm:cxn modelId="{0AD97174-E0D9-4F6A-B824-9E0CB67DC1DA}" type="presParOf" srcId="{BB5C7934-8EC5-4CF6-A0D4-37DC95CD16F5}" destId="{400D978C-9E10-4106-B0EE-4B853C2D109A}" srcOrd="1" destOrd="0" presId="urn:microsoft.com/office/officeart/2018/2/layout/IconVerticalSolidList"/>
    <dgm:cxn modelId="{2D4C4325-1931-45F0-9472-1F242C5A78B6}" type="presParOf" srcId="{BB5C7934-8EC5-4CF6-A0D4-37DC95CD16F5}" destId="{6B2FFB80-438A-4D08-85C9-4C531454074D}" srcOrd="2" destOrd="0" presId="urn:microsoft.com/office/officeart/2018/2/layout/IconVerticalSolidList"/>
    <dgm:cxn modelId="{F9043D68-405C-4768-A2ED-5D4C8E111435}" type="presParOf" srcId="{BB5C7934-8EC5-4CF6-A0D4-37DC95CD16F5}" destId="{E5AF06F7-CBDA-4880-871E-AA6414D9504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772ECC1-5A81-4108-82AD-80AE80AC447C}"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9FE91860-46D0-4E7B-8554-021D1D66AACB}">
      <dgm:prSet/>
      <dgm:spPr/>
      <dgm:t>
        <a:bodyPr/>
        <a:lstStyle/>
        <a:p>
          <a:r>
            <a:rPr lang="en-US" b="1"/>
            <a:t>CALL</a:t>
          </a:r>
          <a:endParaRPr lang="en-US"/>
        </a:p>
      </dgm:t>
    </dgm:pt>
    <dgm:pt modelId="{C7DA85A9-9A47-45F1-AE0F-9D9CE851B0EA}" type="parTrans" cxnId="{FDB6ABE9-A99F-4685-8E1D-B4665BB2C1AC}">
      <dgm:prSet/>
      <dgm:spPr/>
      <dgm:t>
        <a:bodyPr/>
        <a:lstStyle/>
        <a:p>
          <a:endParaRPr lang="en-US"/>
        </a:p>
      </dgm:t>
    </dgm:pt>
    <dgm:pt modelId="{A8A8BE17-AC48-4811-B023-B0B0EF87F52C}" type="sibTrans" cxnId="{FDB6ABE9-A99F-4685-8E1D-B4665BB2C1AC}">
      <dgm:prSet/>
      <dgm:spPr/>
      <dgm:t>
        <a:bodyPr/>
        <a:lstStyle/>
        <a:p>
          <a:endParaRPr lang="en-US"/>
        </a:p>
      </dgm:t>
    </dgm:pt>
    <dgm:pt modelId="{6E808B80-07B3-4F1C-9C4E-43212E3DA9E5}">
      <dgm:prSet/>
      <dgm:spPr/>
      <dgm:t>
        <a:bodyPr/>
        <a:lstStyle/>
        <a:p>
          <a:r>
            <a:rPr lang="en-US"/>
            <a:t>Regular transaction</a:t>
          </a:r>
        </a:p>
      </dgm:t>
    </dgm:pt>
    <dgm:pt modelId="{EA19477B-28C5-4E87-BDBB-CC438BA5F295}" type="parTrans" cxnId="{6CB47489-4CD6-4A17-A459-BDF634B9349E}">
      <dgm:prSet/>
      <dgm:spPr/>
      <dgm:t>
        <a:bodyPr/>
        <a:lstStyle/>
        <a:p>
          <a:endParaRPr lang="en-US"/>
        </a:p>
      </dgm:t>
    </dgm:pt>
    <dgm:pt modelId="{C4FA992F-CA8E-4638-A442-7B93894B1E33}" type="sibTrans" cxnId="{6CB47489-4CD6-4A17-A459-BDF634B9349E}">
      <dgm:prSet/>
      <dgm:spPr/>
      <dgm:t>
        <a:bodyPr/>
        <a:lstStyle/>
        <a:p>
          <a:endParaRPr lang="en-US"/>
        </a:p>
      </dgm:t>
    </dgm:pt>
    <dgm:pt modelId="{2197D114-7196-4A61-94A3-7BDC4914382B}">
      <dgm:prSet/>
      <dgm:spPr/>
      <dgm:t>
        <a:bodyPr/>
        <a:lstStyle/>
        <a:p>
          <a:r>
            <a:rPr lang="en-US"/>
            <a:t>Transfer </a:t>
          </a:r>
          <a:r>
            <a:rPr lang="en-US" b="1"/>
            <a:t>value </a:t>
          </a:r>
          <a:r>
            <a:rPr lang="en-US"/>
            <a:t>to </a:t>
          </a:r>
          <a:r>
            <a:rPr lang="en-US" b="1"/>
            <a:t>to</a:t>
          </a:r>
          <a:br>
            <a:rPr lang="en-US" dirty="0"/>
          </a:br>
          <a:endParaRPr lang="en-US" dirty="0"/>
        </a:p>
      </dgm:t>
    </dgm:pt>
    <dgm:pt modelId="{3364089B-7305-4477-B476-182A40740E3F}" type="parTrans" cxnId="{FB19BD03-E769-443B-A4CA-C884D62A1679}">
      <dgm:prSet/>
      <dgm:spPr/>
      <dgm:t>
        <a:bodyPr/>
        <a:lstStyle/>
        <a:p>
          <a:endParaRPr lang="en-US"/>
        </a:p>
      </dgm:t>
    </dgm:pt>
    <dgm:pt modelId="{023568E3-3F3F-48EE-AC5B-B828DCB6A502}" type="sibTrans" cxnId="{FB19BD03-E769-443B-A4CA-C884D62A1679}">
      <dgm:prSet/>
      <dgm:spPr/>
      <dgm:t>
        <a:bodyPr/>
        <a:lstStyle/>
        <a:p>
          <a:endParaRPr lang="en-US"/>
        </a:p>
      </dgm:t>
    </dgm:pt>
    <dgm:pt modelId="{8A799558-F03C-49EE-954D-1A0D5ABB87B3}">
      <dgm:prSet/>
      <dgm:spPr/>
      <dgm:t>
        <a:bodyPr/>
        <a:lstStyle/>
        <a:p>
          <a:r>
            <a:rPr lang="en-US" b="1"/>
            <a:t>SELFDESTRUCT</a:t>
          </a:r>
          <a:endParaRPr lang="en-US"/>
        </a:p>
      </dgm:t>
    </dgm:pt>
    <dgm:pt modelId="{11BF4EC8-3DA7-4667-A5F0-91890A4E446F}" type="parTrans" cxnId="{E1FE6267-D163-4F60-AA06-3F1276D6DC0C}">
      <dgm:prSet/>
      <dgm:spPr/>
      <dgm:t>
        <a:bodyPr/>
        <a:lstStyle/>
        <a:p>
          <a:endParaRPr lang="en-US"/>
        </a:p>
      </dgm:t>
    </dgm:pt>
    <dgm:pt modelId="{D52145FB-B8D6-4CDA-8C01-C9E72B7B7AD7}" type="sibTrans" cxnId="{E1FE6267-D163-4F60-AA06-3F1276D6DC0C}">
      <dgm:prSet/>
      <dgm:spPr/>
      <dgm:t>
        <a:bodyPr/>
        <a:lstStyle/>
        <a:p>
          <a:endParaRPr lang="en-US"/>
        </a:p>
      </dgm:t>
    </dgm:pt>
    <dgm:pt modelId="{AF7D74EE-269E-47B6-815C-DF17A6125F4C}">
      <dgm:prSet/>
      <dgm:spPr/>
      <dgm:t>
        <a:bodyPr/>
        <a:lstStyle/>
        <a:p>
          <a:r>
            <a:rPr lang="en-US"/>
            <a:t>Contract destruction</a:t>
          </a:r>
        </a:p>
      </dgm:t>
    </dgm:pt>
    <dgm:pt modelId="{6C7C04EA-FCCD-4E70-9E93-9BB0A476CC7D}" type="parTrans" cxnId="{8633AD41-2257-44A2-8404-8A251D840425}">
      <dgm:prSet/>
      <dgm:spPr/>
      <dgm:t>
        <a:bodyPr/>
        <a:lstStyle/>
        <a:p>
          <a:endParaRPr lang="en-US"/>
        </a:p>
      </dgm:t>
    </dgm:pt>
    <dgm:pt modelId="{E06A26D9-B42F-47F6-BD73-E86F462779AD}" type="sibTrans" cxnId="{8633AD41-2257-44A2-8404-8A251D840425}">
      <dgm:prSet/>
      <dgm:spPr/>
      <dgm:t>
        <a:bodyPr/>
        <a:lstStyle/>
        <a:p>
          <a:endParaRPr lang="en-US"/>
        </a:p>
      </dgm:t>
    </dgm:pt>
    <dgm:pt modelId="{6C1DAF5F-61A0-4437-A87E-2E985599E51D}">
      <dgm:prSet/>
      <dgm:spPr/>
      <dgm:t>
        <a:bodyPr/>
        <a:lstStyle/>
        <a:p>
          <a:r>
            <a:rPr lang="en-US"/>
            <a:t>Transfer balance to </a:t>
          </a:r>
          <a:r>
            <a:rPr lang="en-US" b="1"/>
            <a:t>recipient</a:t>
          </a:r>
          <a:br>
            <a:rPr lang="en-US" dirty="0"/>
          </a:br>
          <a:endParaRPr lang="en-US" dirty="0"/>
        </a:p>
      </dgm:t>
    </dgm:pt>
    <dgm:pt modelId="{50434584-53A2-487C-A02C-78ABB100ACFF}" type="parTrans" cxnId="{54AC2C33-BC75-479F-87B4-967DAE90C0D6}">
      <dgm:prSet/>
      <dgm:spPr/>
      <dgm:t>
        <a:bodyPr/>
        <a:lstStyle/>
        <a:p>
          <a:endParaRPr lang="en-US"/>
        </a:p>
      </dgm:t>
    </dgm:pt>
    <dgm:pt modelId="{F78B7A9A-AB50-4FC4-BFF7-E307A742B785}" type="sibTrans" cxnId="{54AC2C33-BC75-479F-87B4-967DAE90C0D6}">
      <dgm:prSet/>
      <dgm:spPr/>
      <dgm:t>
        <a:bodyPr/>
        <a:lstStyle/>
        <a:p>
          <a:endParaRPr lang="en-US"/>
        </a:p>
      </dgm:t>
    </dgm:pt>
    <dgm:pt modelId="{1AC1FC2D-14DF-435A-949F-F8CBEA028806}">
      <dgm:prSet/>
      <dgm:spPr/>
      <dgm:t>
        <a:bodyPr/>
        <a:lstStyle/>
        <a:p>
          <a:r>
            <a:rPr lang="en-US" b="1"/>
            <a:t>CALLCODE/DELEGATECALL</a:t>
          </a:r>
          <a:endParaRPr lang="en-US"/>
        </a:p>
      </dgm:t>
    </dgm:pt>
    <dgm:pt modelId="{F4C0FCE5-B48B-4591-9AA5-1E4A32451D29}" type="parTrans" cxnId="{8AF6954D-BABF-4C74-A5CE-572ECAEE6D3F}">
      <dgm:prSet/>
      <dgm:spPr/>
      <dgm:t>
        <a:bodyPr/>
        <a:lstStyle/>
        <a:p>
          <a:endParaRPr lang="en-US"/>
        </a:p>
      </dgm:t>
    </dgm:pt>
    <dgm:pt modelId="{BFAC7860-A2BF-4456-9B42-5E33270EF195}" type="sibTrans" cxnId="{8AF6954D-BABF-4C74-A5CE-572ECAEE6D3F}">
      <dgm:prSet/>
      <dgm:spPr/>
      <dgm:t>
        <a:bodyPr/>
        <a:lstStyle/>
        <a:p>
          <a:endParaRPr lang="en-US"/>
        </a:p>
      </dgm:t>
    </dgm:pt>
    <dgm:pt modelId="{6CF80EAC-991A-446B-8ABA-E587ABF96AE7}">
      <dgm:prSet/>
      <dgm:spPr/>
      <dgm:t>
        <a:bodyPr/>
        <a:lstStyle/>
        <a:p>
          <a:r>
            <a:rPr lang="en-US"/>
            <a:t>Execute code of </a:t>
          </a:r>
          <a:r>
            <a:rPr lang="en-US" b="1"/>
            <a:t>target</a:t>
          </a:r>
        </a:p>
      </dgm:t>
    </dgm:pt>
    <dgm:pt modelId="{DD27198D-6E69-452D-B027-055106087CE4}" type="parTrans" cxnId="{FDBE4B19-9AA7-490C-8FC4-207D089EBDBE}">
      <dgm:prSet/>
      <dgm:spPr/>
      <dgm:t>
        <a:bodyPr/>
        <a:lstStyle/>
        <a:p>
          <a:endParaRPr lang="en-US"/>
        </a:p>
      </dgm:t>
    </dgm:pt>
    <dgm:pt modelId="{C4C403A8-5DE2-4734-A1B6-9EF63D972054}" type="sibTrans" cxnId="{FDBE4B19-9AA7-490C-8FC4-207D089EBDBE}">
      <dgm:prSet/>
      <dgm:spPr/>
      <dgm:t>
        <a:bodyPr/>
        <a:lstStyle/>
        <a:p>
          <a:endParaRPr lang="en-US"/>
        </a:p>
      </dgm:t>
    </dgm:pt>
    <dgm:pt modelId="{DA7E8773-670F-4C83-9E64-6DC3FC5F5B8F}">
      <dgm:prSet/>
      <dgm:spPr/>
      <dgm:t>
        <a:bodyPr/>
        <a:lstStyle/>
        <a:p>
          <a:r>
            <a:rPr lang="en-US"/>
            <a:t>Target contract can give </a:t>
          </a:r>
          <a:r>
            <a:rPr lang="en-US" b="1"/>
            <a:t>CALL </a:t>
          </a:r>
          <a:r>
            <a:rPr lang="en-US" b="0"/>
            <a:t>or</a:t>
          </a:r>
          <a:r>
            <a:rPr lang="en-US" b="1"/>
            <a:t> SELFDESTRUCT</a:t>
          </a:r>
          <a:r>
            <a:rPr lang="en-US"/>
            <a:t> to transfer value</a:t>
          </a:r>
        </a:p>
      </dgm:t>
    </dgm:pt>
    <dgm:pt modelId="{4CF608E2-3A1E-447C-9836-70C1817AC7DA}" type="parTrans" cxnId="{86AF63E8-1D63-4D59-B1FB-5F3CEFCF708A}">
      <dgm:prSet/>
      <dgm:spPr/>
      <dgm:t>
        <a:bodyPr/>
        <a:lstStyle/>
        <a:p>
          <a:endParaRPr lang="en-US"/>
        </a:p>
      </dgm:t>
    </dgm:pt>
    <dgm:pt modelId="{6EA07BD3-0E6B-4FBA-8EA7-93830EAB096E}" type="sibTrans" cxnId="{86AF63E8-1D63-4D59-B1FB-5F3CEFCF708A}">
      <dgm:prSet/>
      <dgm:spPr/>
      <dgm:t>
        <a:bodyPr/>
        <a:lstStyle/>
        <a:p>
          <a:endParaRPr lang="en-US"/>
        </a:p>
      </dgm:t>
    </dgm:pt>
    <dgm:pt modelId="{5A258A05-68BF-42C8-A2A5-8C0D857485AB}" type="pres">
      <dgm:prSet presAssocID="{2772ECC1-5A81-4108-82AD-80AE80AC447C}" presName="linear" presStyleCnt="0">
        <dgm:presLayoutVars>
          <dgm:dir/>
          <dgm:animLvl val="lvl"/>
          <dgm:resizeHandles val="exact"/>
        </dgm:presLayoutVars>
      </dgm:prSet>
      <dgm:spPr/>
    </dgm:pt>
    <dgm:pt modelId="{23C8151B-63E7-4E0A-9660-35DEA3D91E4F}" type="pres">
      <dgm:prSet presAssocID="{9FE91860-46D0-4E7B-8554-021D1D66AACB}" presName="parentLin" presStyleCnt="0"/>
      <dgm:spPr/>
    </dgm:pt>
    <dgm:pt modelId="{2EED394B-1711-4A2A-9D9D-28835DBFF42D}" type="pres">
      <dgm:prSet presAssocID="{9FE91860-46D0-4E7B-8554-021D1D66AACB}" presName="parentLeftMargin" presStyleLbl="node1" presStyleIdx="0" presStyleCnt="3"/>
      <dgm:spPr/>
    </dgm:pt>
    <dgm:pt modelId="{13EEEE52-1C95-406B-8C1F-0C978D9CB0A9}" type="pres">
      <dgm:prSet presAssocID="{9FE91860-46D0-4E7B-8554-021D1D66AACB}" presName="parentText" presStyleLbl="node1" presStyleIdx="0" presStyleCnt="3">
        <dgm:presLayoutVars>
          <dgm:chMax val="0"/>
          <dgm:bulletEnabled val="1"/>
        </dgm:presLayoutVars>
      </dgm:prSet>
      <dgm:spPr>
        <a:solidFill>
          <a:schemeClr val="tx1"/>
        </a:solidFill>
      </dgm:spPr>
    </dgm:pt>
    <dgm:pt modelId="{28FBCFF3-CEE4-4E7A-998B-6A7B6D5564C6}" type="pres">
      <dgm:prSet presAssocID="{9FE91860-46D0-4E7B-8554-021D1D66AACB}" presName="negativeSpace" presStyleCnt="0"/>
      <dgm:spPr/>
    </dgm:pt>
    <dgm:pt modelId="{FA1C04EA-334E-4FCA-88DB-4D8710417B33}" type="pres">
      <dgm:prSet presAssocID="{9FE91860-46D0-4E7B-8554-021D1D66AACB}" presName="childText" presStyleLbl="conFgAcc1" presStyleIdx="0" presStyleCnt="3">
        <dgm:presLayoutVars>
          <dgm:bulletEnabled val="1"/>
        </dgm:presLayoutVars>
      </dgm:prSet>
      <dgm:spPr/>
    </dgm:pt>
    <dgm:pt modelId="{5E0BA2A1-8B9A-4D02-8E3F-02C32BAC261D}" type="pres">
      <dgm:prSet presAssocID="{A8A8BE17-AC48-4811-B023-B0B0EF87F52C}" presName="spaceBetweenRectangles" presStyleCnt="0"/>
      <dgm:spPr/>
    </dgm:pt>
    <dgm:pt modelId="{BC5BA66F-7948-4155-AB0F-95FFCF705D3C}" type="pres">
      <dgm:prSet presAssocID="{8A799558-F03C-49EE-954D-1A0D5ABB87B3}" presName="parentLin" presStyleCnt="0"/>
      <dgm:spPr/>
    </dgm:pt>
    <dgm:pt modelId="{7AB61A64-EC4F-4575-B53D-56AC60D9FB6B}" type="pres">
      <dgm:prSet presAssocID="{8A799558-F03C-49EE-954D-1A0D5ABB87B3}" presName="parentLeftMargin" presStyleLbl="node1" presStyleIdx="0" presStyleCnt="3"/>
      <dgm:spPr/>
    </dgm:pt>
    <dgm:pt modelId="{A9697823-2B4E-40E5-9619-3A333C60E4E0}" type="pres">
      <dgm:prSet presAssocID="{8A799558-F03C-49EE-954D-1A0D5ABB87B3}" presName="parentText" presStyleLbl="node1" presStyleIdx="1" presStyleCnt="3">
        <dgm:presLayoutVars>
          <dgm:chMax val="0"/>
          <dgm:bulletEnabled val="1"/>
        </dgm:presLayoutVars>
      </dgm:prSet>
      <dgm:spPr>
        <a:solidFill>
          <a:schemeClr val="tx1"/>
        </a:solidFill>
      </dgm:spPr>
    </dgm:pt>
    <dgm:pt modelId="{08F032A1-8717-49C2-87F5-5403B7E5CB7E}" type="pres">
      <dgm:prSet presAssocID="{8A799558-F03C-49EE-954D-1A0D5ABB87B3}" presName="negativeSpace" presStyleCnt="0"/>
      <dgm:spPr/>
    </dgm:pt>
    <dgm:pt modelId="{1D7D84B1-FB0B-40F4-9393-C6BADEB201EB}" type="pres">
      <dgm:prSet presAssocID="{8A799558-F03C-49EE-954D-1A0D5ABB87B3}" presName="childText" presStyleLbl="conFgAcc1" presStyleIdx="1" presStyleCnt="3">
        <dgm:presLayoutVars>
          <dgm:bulletEnabled val="1"/>
        </dgm:presLayoutVars>
      </dgm:prSet>
      <dgm:spPr/>
    </dgm:pt>
    <dgm:pt modelId="{35EC81AC-D4F9-4DD4-ABD4-C68180412395}" type="pres">
      <dgm:prSet presAssocID="{D52145FB-B8D6-4CDA-8C01-C9E72B7B7AD7}" presName="spaceBetweenRectangles" presStyleCnt="0"/>
      <dgm:spPr/>
    </dgm:pt>
    <dgm:pt modelId="{09BA6138-7DF2-4C48-9894-AF54CD1AC66D}" type="pres">
      <dgm:prSet presAssocID="{1AC1FC2D-14DF-435A-949F-F8CBEA028806}" presName="parentLin" presStyleCnt="0"/>
      <dgm:spPr/>
    </dgm:pt>
    <dgm:pt modelId="{B35E6CD7-4C05-4A94-A0E0-8FD3AC024E5D}" type="pres">
      <dgm:prSet presAssocID="{1AC1FC2D-14DF-435A-949F-F8CBEA028806}" presName="parentLeftMargin" presStyleLbl="node1" presStyleIdx="1" presStyleCnt="3"/>
      <dgm:spPr/>
    </dgm:pt>
    <dgm:pt modelId="{ACAD087E-29C4-4B0B-9195-B1524C832429}" type="pres">
      <dgm:prSet presAssocID="{1AC1FC2D-14DF-435A-949F-F8CBEA028806}" presName="parentText" presStyleLbl="node1" presStyleIdx="2" presStyleCnt="3">
        <dgm:presLayoutVars>
          <dgm:chMax val="0"/>
          <dgm:bulletEnabled val="1"/>
        </dgm:presLayoutVars>
      </dgm:prSet>
      <dgm:spPr>
        <a:solidFill>
          <a:schemeClr val="tx1"/>
        </a:solidFill>
      </dgm:spPr>
    </dgm:pt>
    <dgm:pt modelId="{EE26EFFA-059C-4FB6-9E1D-8AC3553DE7E7}" type="pres">
      <dgm:prSet presAssocID="{1AC1FC2D-14DF-435A-949F-F8CBEA028806}" presName="negativeSpace" presStyleCnt="0"/>
      <dgm:spPr/>
    </dgm:pt>
    <dgm:pt modelId="{D1FE84F2-9A44-4319-80FF-B42EE5721ECB}" type="pres">
      <dgm:prSet presAssocID="{1AC1FC2D-14DF-435A-949F-F8CBEA028806}" presName="childText" presStyleLbl="conFgAcc1" presStyleIdx="2" presStyleCnt="3">
        <dgm:presLayoutVars>
          <dgm:bulletEnabled val="1"/>
        </dgm:presLayoutVars>
      </dgm:prSet>
      <dgm:spPr/>
    </dgm:pt>
  </dgm:ptLst>
  <dgm:cxnLst>
    <dgm:cxn modelId="{FB19BD03-E769-443B-A4CA-C884D62A1679}" srcId="{9FE91860-46D0-4E7B-8554-021D1D66AACB}" destId="{2197D114-7196-4A61-94A3-7BDC4914382B}" srcOrd="1" destOrd="0" parTransId="{3364089B-7305-4477-B476-182A40740E3F}" sibTransId="{023568E3-3F3F-48EE-AC5B-B828DCB6A502}"/>
    <dgm:cxn modelId="{FDBE4B19-9AA7-490C-8FC4-207D089EBDBE}" srcId="{1AC1FC2D-14DF-435A-949F-F8CBEA028806}" destId="{6CF80EAC-991A-446B-8ABA-E587ABF96AE7}" srcOrd="0" destOrd="0" parTransId="{DD27198D-6E69-452D-B027-055106087CE4}" sibTransId="{C4C403A8-5DE2-4734-A1B6-9EF63D972054}"/>
    <dgm:cxn modelId="{DB12262E-962E-4F35-AD84-3F4D71FD1A80}" type="presOf" srcId="{2772ECC1-5A81-4108-82AD-80AE80AC447C}" destId="{5A258A05-68BF-42C8-A2A5-8C0D857485AB}" srcOrd="0" destOrd="0" presId="urn:microsoft.com/office/officeart/2005/8/layout/list1"/>
    <dgm:cxn modelId="{54AC2C33-BC75-479F-87B4-967DAE90C0D6}" srcId="{8A799558-F03C-49EE-954D-1A0D5ABB87B3}" destId="{6C1DAF5F-61A0-4437-A87E-2E985599E51D}" srcOrd="1" destOrd="0" parTransId="{50434584-53A2-487C-A02C-78ABB100ACFF}" sibTransId="{F78B7A9A-AB50-4FC4-BFF7-E307A742B785}"/>
    <dgm:cxn modelId="{8633AD41-2257-44A2-8404-8A251D840425}" srcId="{8A799558-F03C-49EE-954D-1A0D5ABB87B3}" destId="{AF7D74EE-269E-47B6-815C-DF17A6125F4C}" srcOrd="0" destOrd="0" parTransId="{6C7C04EA-FCCD-4E70-9E93-9BB0A476CC7D}" sibTransId="{E06A26D9-B42F-47F6-BD73-E86F462779AD}"/>
    <dgm:cxn modelId="{E1FE6267-D163-4F60-AA06-3F1276D6DC0C}" srcId="{2772ECC1-5A81-4108-82AD-80AE80AC447C}" destId="{8A799558-F03C-49EE-954D-1A0D5ABB87B3}" srcOrd="1" destOrd="0" parTransId="{11BF4EC8-3DA7-4667-A5F0-91890A4E446F}" sibTransId="{D52145FB-B8D6-4CDA-8C01-C9E72B7B7AD7}"/>
    <dgm:cxn modelId="{8AF6954D-BABF-4C74-A5CE-572ECAEE6D3F}" srcId="{2772ECC1-5A81-4108-82AD-80AE80AC447C}" destId="{1AC1FC2D-14DF-435A-949F-F8CBEA028806}" srcOrd="2" destOrd="0" parTransId="{F4C0FCE5-B48B-4591-9AA5-1E4A32451D29}" sibTransId="{BFAC7860-A2BF-4456-9B42-5E33270EF195}"/>
    <dgm:cxn modelId="{78314877-01FA-4A2B-AE95-45CD6815B6ED}" type="presOf" srcId="{8A799558-F03C-49EE-954D-1A0D5ABB87B3}" destId="{A9697823-2B4E-40E5-9619-3A333C60E4E0}" srcOrd="1" destOrd="0" presId="urn:microsoft.com/office/officeart/2005/8/layout/list1"/>
    <dgm:cxn modelId="{DD981558-A42E-48C9-8669-39C49E1A6FBD}" type="presOf" srcId="{9FE91860-46D0-4E7B-8554-021D1D66AACB}" destId="{2EED394B-1711-4A2A-9D9D-28835DBFF42D}" srcOrd="0" destOrd="0" presId="urn:microsoft.com/office/officeart/2005/8/layout/list1"/>
    <dgm:cxn modelId="{A010367C-DEE8-4503-BC8D-0D50A2BC7148}" type="presOf" srcId="{DA7E8773-670F-4C83-9E64-6DC3FC5F5B8F}" destId="{D1FE84F2-9A44-4319-80FF-B42EE5721ECB}" srcOrd="0" destOrd="1" presId="urn:microsoft.com/office/officeart/2005/8/layout/list1"/>
    <dgm:cxn modelId="{6CB47489-4CD6-4A17-A459-BDF634B9349E}" srcId="{9FE91860-46D0-4E7B-8554-021D1D66AACB}" destId="{6E808B80-07B3-4F1C-9C4E-43212E3DA9E5}" srcOrd="0" destOrd="0" parTransId="{EA19477B-28C5-4E87-BDBB-CC438BA5F295}" sibTransId="{C4FA992F-CA8E-4638-A442-7B93894B1E33}"/>
    <dgm:cxn modelId="{B93F708F-FBA0-46AA-9AEB-0C543DF7F5A2}" type="presOf" srcId="{8A799558-F03C-49EE-954D-1A0D5ABB87B3}" destId="{7AB61A64-EC4F-4575-B53D-56AC60D9FB6B}" srcOrd="0" destOrd="0" presId="urn:microsoft.com/office/officeart/2005/8/layout/list1"/>
    <dgm:cxn modelId="{9343799A-F5BA-4CA7-8949-46573180B455}" type="presOf" srcId="{1AC1FC2D-14DF-435A-949F-F8CBEA028806}" destId="{ACAD087E-29C4-4B0B-9195-B1524C832429}" srcOrd="1" destOrd="0" presId="urn:microsoft.com/office/officeart/2005/8/layout/list1"/>
    <dgm:cxn modelId="{B8170EA6-86C2-4BB9-B498-8FC3010E0DA6}" type="presOf" srcId="{6CF80EAC-991A-446B-8ABA-E587ABF96AE7}" destId="{D1FE84F2-9A44-4319-80FF-B42EE5721ECB}" srcOrd="0" destOrd="0" presId="urn:microsoft.com/office/officeart/2005/8/layout/list1"/>
    <dgm:cxn modelId="{EB41B1B8-1D16-47D7-9A66-8ADDFBD2E95B}" type="presOf" srcId="{6C1DAF5F-61A0-4437-A87E-2E985599E51D}" destId="{1D7D84B1-FB0B-40F4-9393-C6BADEB201EB}" srcOrd="0" destOrd="1" presId="urn:microsoft.com/office/officeart/2005/8/layout/list1"/>
    <dgm:cxn modelId="{071C19C2-CA07-4400-8EA3-5EC8F9BADB9B}" type="presOf" srcId="{AF7D74EE-269E-47B6-815C-DF17A6125F4C}" destId="{1D7D84B1-FB0B-40F4-9393-C6BADEB201EB}" srcOrd="0" destOrd="0" presId="urn:microsoft.com/office/officeart/2005/8/layout/list1"/>
    <dgm:cxn modelId="{76B1B2C3-6C98-4B14-83BA-3C91600008E0}" type="presOf" srcId="{2197D114-7196-4A61-94A3-7BDC4914382B}" destId="{FA1C04EA-334E-4FCA-88DB-4D8710417B33}" srcOrd="0" destOrd="1" presId="urn:microsoft.com/office/officeart/2005/8/layout/list1"/>
    <dgm:cxn modelId="{2D6740C5-D839-4DDA-A8BD-E15104E0182C}" type="presOf" srcId="{1AC1FC2D-14DF-435A-949F-F8CBEA028806}" destId="{B35E6CD7-4C05-4A94-A0E0-8FD3AC024E5D}" srcOrd="0" destOrd="0" presId="urn:microsoft.com/office/officeart/2005/8/layout/list1"/>
    <dgm:cxn modelId="{E781B2DC-5F7B-4826-A217-B3F350002E9B}" type="presOf" srcId="{6E808B80-07B3-4F1C-9C4E-43212E3DA9E5}" destId="{FA1C04EA-334E-4FCA-88DB-4D8710417B33}" srcOrd="0" destOrd="0" presId="urn:microsoft.com/office/officeart/2005/8/layout/list1"/>
    <dgm:cxn modelId="{84B2B4E5-B6FB-4095-8F6C-C01E6CD138F3}" type="presOf" srcId="{9FE91860-46D0-4E7B-8554-021D1D66AACB}" destId="{13EEEE52-1C95-406B-8C1F-0C978D9CB0A9}" srcOrd="1" destOrd="0" presId="urn:microsoft.com/office/officeart/2005/8/layout/list1"/>
    <dgm:cxn modelId="{86AF63E8-1D63-4D59-B1FB-5F3CEFCF708A}" srcId="{1AC1FC2D-14DF-435A-949F-F8CBEA028806}" destId="{DA7E8773-670F-4C83-9E64-6DC3FC5F5B8F}" srcOrd="1" destOrd="0" parTransId="{4CF608E2-3A1E-447C-9836-70C1817AC7DA}" sibTransId="{6EA07BD3-0E6B-4FBA-8EA7-93830EAB096E}"/>
    <dgm:cxn modelId="{FDB6ABE9-A99F-4685-8E1D-B4665BB2C1AC}" srcId="{2772ECC1-5A81-4108-82AD-80AE80AC447C}" destId="{9FE91860-46D0-4E7B-8554-021D1D66AACB}" srcOrd="0" destOrd="0" parTransId="{C7DA85A9-9A47-45F1-AE0F-9D9CE851B0EA}" sibTransId="{A8A8BE17-AC48-4811-B023-B0B0EF87F52C}"/>
    <dgm:cxn modelId="{8774060C-837D-46C4-B4DB-74F62680F21C}" type="presParOf" srcId="{5A258A05-68BF-42C8-A2A5-8C0D857485AB}" destId="{23C8151B-63E7-4E0A-9660-35DEA3D91E4F}" srcOrd="0" destOrd="0" presId="urn:microsoft.com/office/officeart/2005/8/layout/list1"/>
    <dgm:cxn modelId="{6C7D4510-E640-496B-A8D2-618CFF227032}" type="presParOf" srcId="{23C8151B-63E7-4E0A-9660-35DEA3D91E4F}" destId="{2EED394B-1711-4A2A-9D9D-28835DBFF42D}" srcOrd="0" destOrd="0" presId="urn:microsoft.com/office/officeart/2005/8/layout/list1"/>
    <dgm:cxn modelId="{39D8FCDB-1438-4847-9F82-1F0E031C9E84}" type="presParOf" srcId="{23C8151B-63E7-4E0A-9660-35DEA3D91E4F}" destId="{13EEEE52-1C95-406B-8C1F-0C978D9CB0A9}" srcOrd="1" destOrd="0" presId="urn:microsoft.com/office/officeart/2005/8/layout/list1"/>
    <dgm:cxn modelId="{B22F27D2-EB9B-4202-BF18-C985B42B939D}" type="presParOf" srcId="{5A258A05-68BF-42C8-A2A5-8C0D857485AB}" destId="{28FBCFF3-CEE4-4E7A-998B-6A7B6D5564C6}" srcOrd="1" destOrd="0" presId="urn:microsoft.com/office/officeart/2005/8/layout/list1"/>
    <dgm:cxn modelId="{2FF43374-BC88-404D-AC82-5020789C162C}" type="presParOf" srcId="{5A258A05-68BF-42C8-A2A5-8C0D857485AB}" destId="{FA1C04EA-334E-4FCA-88DB-4D8710417B33}" srcOrd="2" destOrd="0" presId="urn:microsoft.com/office/officeart/2005/8/layout/list1"/>
    <dgm:cxn modelId="{F49E2E7A-C11D-4388-BAA9-51FD544FABCA}" type="presParOf" srcId="{5A258A05-68BF-42C8-A2A5-8C0D857485AB}" destId="{5E0BA2A1-8B9A-4D02-8E3F-02C32BAC261D}" srcOrd="3" destOrd="0" presId="urn:microsoft.com/office/officeart/2005/8/layout/list1"/>
    <dgm:cxn modelId="{28EC8C4B-8AF3-42C0-9813-A55AF541FCF4}" type="presParOf" srcId="{5A258A05-68BF-42C8-A2A5-8C0D857485AB}" destId="{BC5BA66F-7948-4155-AB0F-95FFCF705D3C}" srcOrd="4" destOrd="0" presId="urn:microsoft.com/office/officeart/2005/8/layout/list1"/>
    <dgm:cxn modelId="{AE555D97-D858-4A01-A463-6EBA4FDD5E19}" type="presParOf" srcId="{BC5BA66F-7948-4155-AB0F-95FFCF705D3C}" destId="{7AB61A64-EC4F-4575-B53D-56AC60D9FB6B}" srcOrd="0" destOrd="0" presId="urn:microsoft.com/office/officeart/2005/8/layout/list1"/>
    <dgm:cxn modelId="{756EED2A-C701-444D-98AD-9781F237C7C2}" type="presParOf" srcId="{BC5BA66F-7948-4155-AB0F-95FFCF705D3C}" destId="{A9697823-2B4E-40E5-9619-3A333C60E4E0}" srcOrd="1" destOrd="0" presId="urn:microsoft.com/office/officeart/2005/8/layout/list1"/>
    <dgm:cxn modelId="{26130AE6-3D67-4944-A7B2-EB95DAC274AA}" type="presParOf" srcId="{5A258A05-68BF-42C8-A2A5-8C0D857485AB}" destId="{08F032A1-8717-49C2-87F5-5403B7E5CB7E}" srcOrd="5" destOrd="0" presId="urn:microsoft.com/office/officeart/2005/8/layout/list1"/>
    <dgm:cxn modelId="{0CD91FE6-0B4B-4603-AB82-BE0677A3CA5C}" type="presParOf" srcId="{5A258A05-68BF-42C8-A2A5-8C0D857485AB}" destId="{1D7D84B1-FB0B-40F4-9393-C6BADEB201EB}" srcOrd="6" destOrd="0" presId="urn:microsoft.com/office/officeart/2005/8/layout/list1"/>
    <dgm:cxn modelId="{B252FDD3-1DA8-4EAA-968B-8059C4D2989B}" type="presParOf" srcId="{5A258A05-68BF-42C8-A2A5-8C0D857485AB}" destId="{35EC81AC-D4F9-4DD4-ABD4-C68180412395}" srcOrd="7" destOrd="0" presId="urn:microsoft.com/office/officeart/2005/8/layout/list1"/>
    <dgm:cxn modelId="{F71F008F-BE41-42BC-B181-E5B5E79FF076}" type="presParOf" srcId="{5A258A05-68BF-42C8-A2A5-8C0D857485AB}" destId="{09BA6138-7DF2-4C48-9894-AF54CD1AC66D}" srcOrd="8" destOrd="0" presId="urn:microsoft.com/office/officeart/2005/8/layout/list1"/>
    <dgm:cxn modelId="{FFBB0780-28EF-4881-9A2D-27472DD46DE9}" type="presParOf" srcId="{09BA6138-7DF2-4C48-9894-AF54CD1AC66D}" destId="{B35E6CD7-4C05-4A94-A0E0-8FD3AC024E5D}" srcOrd="0" destOrd="0" presId="urn:microsoft.com/office/officeart/2005/8/layout/list1"/>
    <dgm:cxn modelId="{5182800B-04A9-4D2E-AC6F-CFAA693F755C}" type="presParOf" srcId="{09BA6138-7DF2-4C48-9894-AF54CD1AC66D}" destId="{ACAD087E-29C4-4B0B-9195-B1524C832429}" srcOrd="1" destOrd="0" presId="urn:microsoft.com/office/officeart/2005/8/layout/list1"/>
    <dgm:cxn modelId="{394160FC-5908-47B9-881E-FDF06F236896}" type="presParOf" srcId="{5A258A05-68BF-42C8-A2A5-8C0D857485AB}" destId="{EE26EFFA-059C-4FB6-9E1D-8AC3553DE7E7}" srcOrd="9" destOrd="0" presId="urn:microsoft.com/office/officeart/2005/8/layout/list1"/>
    <dgm:cxn modelId="{A120A2AB-70DC-4518-9408-98E7D746265C}" type="presParOf" srcId="{5A258A05-68BF-42C8-A2A5-8C0D857485AB}" destId="{D1FE84F2-9A44-4319-80FF-B42EE5721ECB}" srcOrd="10"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772ECC1-5A81-4108-82AD-80AE80AC447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9FE91860-46D0-4E7B-8554-021D1D66AACB}">
      <dgm:prSet/>
      <dgm:spPr>
        <a:solidFill>
          <a:schemeClr val="tx1"/>
        </a:solidFill>
      </dgm:spPr>
      <dgm:t>
        <a:bodyPr/>
        <a:lstStyle/>
        <a:p>
          <a:r>
            <a:rPr lang="en-US" b="1">
              <a:latin typeface="Tenorite"/>
            </a:rPr>
            <a:t>SLOAD</a:t>
          </a:r>
          <a:endParaRPr lang="en-US"/>
        </a:p>
      </dgm:t>
    </dgm:pt>
    <dgm:pt modelId="{C7DA85A9-9A47-45F1-AE0F-9D9CE851B0EA}" type="parTrans" cxnId="{FDB6ABE9-A99F-4685-8E1D-B4665BB2C1AC}">
      <dgm:prSet/>
      <dgm:spPr/>
      <dgm:t>
        <a:bodyPr/>
        <a:lstStyle/>
        <a:p>
          <a:endParaRPr lang="en-US"/>
        </a:p>
      </dgm:t>
    </dgm:pt>
    <dgm:pt modelId="{A8A8BE17-AC48-4811-B023-B0B0EF87F52C}" type="sibTrans" cxnId="{FDB6ABE9-A99F-4685-8E1D-B4665BB2C1AC}">
      <dgm:prSet/>
      <dgm:spPr/>
      <dgm:t>
        <a:bodyPr/>
        <a:lstStyle/>
        <a:p>
          <a:endParaRPr lang="en-US"/>
        </a:p>
      </dgm:t>
    </dgm:pt>
    <dgm:pt modelId="{6E808B80-07B3-4F1C-9C4E-43212E3DA9E5}">
      <dgm:prSet/>
      <dgm:spPr/>
      <dgm:t>
        <a:bodyPr/>
        <a:lstStyle/>
        <a:p>
          <a:r>
            <a:rPr lang="en-US">
              <a:solidFill>
                <a:schemeClr val="tx1"/>
              </a:solidFill>
              <a:latin typeface="Tenorite"/>
              <a:cs typeface="Arial"/>
            </a:rPr>
            <a:t>Load value for </a:t>
          </a:r>
          <a:r>
            <a:rPr lang="en-US" b="1">
              <a:solidFill>
                <a:schemeClr val="tx1"/>
              </a:solidFill>
              <a:latin typeface="Tenorite"/>
              <a:cs typeface="Arial"/>
            </a:rPr>
            <a:t>key</a:t>
          </a:r>
          <a:br>
            <a:rPr lang="en-US" b="0" dirty="0">
              <a:solidFill>
                <a:schemeClr val="tx1"/>
              </a:solidFill>
              <a:latin typeface="Tenorite"/>
              <a:cs typeface="Arial"/>
            </a:rPr>
          </a:br>
          <a:endParaRPr lang="en-US" b="0" dirty="0">
            <a:solidFill>
              <a:srgbClr val="000000"/>
            </a:solidFill>
            <a:latin typeface="Tenorite"/>
            <a:cs typeface="Arial"/>
          </a:endParaRPr>
        </a:p>
      </dgm:t>
    </dgm:pt>
    <dgm:pt modelId="{EA19477B-28C5-4E87-BDBB-CC438BA5F295}" type="parTrans" cxnId="{6CB47489-4CD6-4A17-A459-BDF634B9349E}">
      <dgm:prSet/>
      <dgm:spPr/>
      <dgm:t>
        <a:bodyPr/>
        <a:lstStyle/>
        <a:p>
          <a:endParaRPr lang="en-US"/>
        </a:p>
      </dgm:t>
    </dgm:pt>
    <dgm:pt modelId="{C4FA992F-CA8E-4638-A442-7B93894B1E33}" type="sibTrans" cxnId="{6CB47489-4CD6-4A17-A459-BDF634B9349E}">
      <dgm:prSet/>
      <dgm:spPr/>
      <dgm:t>
        <a:bodyPr/>
        <a:lstStyle/>
        <a:p>
          <a:endParaRPr lang="en-US"/>
        </a:p>
      </dgm:t>
    </dgm:pt>
    <dgm:pt modelId="{8A799558-F03C-49EE-954D-1A0D5ABB87B3}">
      <dgm:prSet/>
      <dgm:spPr>
        <a:solidFill>
          <a:schemeClr val="tx1"/>
        </a:solidFill>
      </dgm:spPr>
      <dgm:t>
        <a:bodyPr/>
        <a:lstStyle/>
        <a:p>
          <a:r>
            <a:rPr lang="en-US" b="1">
              <a:latin typeface="Tenorite"/>
            </a:rPr>
            <a:t>SSTORE</a:t>
          </a:r>
          <a:endParaRPr lang="en-US"/>
        </a:p>
      </dgm:t>
    </dgm:pt>
    <dgm:pt modelId="{11BF4EC8-3DA7-4667-A5F0-91890A4E446F}" type="parTrans" cxnId="{E1FE6267-D163-4F60-AA06-3F1276D6DC0C}">
      <dgm:prSet/>
      <dgm:spPr/>
      <dgm:t>
        <a:bodyPr/>
        <a:lstStyle/>
        <a:p>
          <a:endParaRPr lang="en-US"/>
        </a:p>
      </dgm:t>
    </dgm:pt>
    <dgm:pt modelId="{D52145FB-B8D6-4CDA-8C01-C9E72B7B7AD7}" type="sibTrans" cxnId="{E1FE6267-D163-4F60-AA06-3F1276D6DC0C}">
      <dgm:prSet/>
      <dgm:spPr/>
      <dgm:t>
        <a:bodyPr/>
        <a:lstStyle/>
        <a:p>
          <a:endParaRPr lang="en-US"/>
        </a:p>
      </dgm:t>
    </dgm:pt>
    <dgm:pt modelId="{AF7D74EE-269E-47B6-815C-DF17A6125F4C}">
      <dgm:prSet/>
      <dgm:spPr/>
      <dgm:t>
        <a:bodyPr/>
        <a:lstStyle/>
        <a:p>
          <a:pPr rtl="0"/>
          <a:r>
            <a:rPr lang="en-US">
              <a:solidFill>
                <a:schemeClr val="tx1"/>
              </a:solidFill>
              <a:latin typeface="Tenorite"/>
              <a:cs typeface="Arial"/>
            </a:rPr>
            <a:t>Store </a:t>
          </a:r>
          <a:r>
            <a:rPr lang="en-US" b="1">
              <a:solidFill>
                <a:schemeClr val="tx1"/>
              </a:solidFill>
              <a:latin typeface="Tenorite"/>
              <a:cs typeface="Arial"/>
            </a:rPr>
            <a:t>value</a:t>
          </a:r>
          <a:r>
            <a:rPr lang="en-US">
              <a:solidFill>
                <a:schemeClr val="tx1"/>
              </a:solidFill>
              <a:latin typeface="Tenorite"/>
              <a:cs typeface="Arial"/>
            </a:rPr>
            <a:t> at </a:t>
          </a:r>
          <a:r>
            <a:rPr lang="en-US" b="1">
              <a:solidFill>
                <a:schemeClr val="tx1"/>
              </a:solidFill>
              <a:latin typeface="Tenorite"/>
              <a:cs typeface="Arial"/>
            </a:rPr>
            <a:t>key</a:t>
          </a:r>
          <a:br>
            <a:rPr lang="en-US" dirty="0"/>
          </a:br>
          <a:endParaRPr lang="en-US" b="1" dirty="0">
            <a:solidFill>
              <a:schemeClr val="tx1"/>
            </a:solidFill>
            <a:latin typeface="Tenorite"/>
            <a:cs typeface="Arial"/>
          </a:endParaRPr>
        </a:p>
      </dgm:t>
    </dgm:pt>
    <dgm:pt modelId="{6C7C04EA-FCCD-4E70-9E93-9BB0A476CC7D}" type="parTrans" cxnId="{8633AD41-2257-44A2-8404-8A251D840425}">
      <dgm:prSet/>
      <dgm:spPr/>
      <dgm:t>
        <a:bodyPr/>
        <a:lstStyle/>
        <a:p>
          <a:endParaRPr lang="en-US"/>
        </a:p>
      </dgm:t>
    </dgm:pt>
    <dgm:pt modelId="{E06A26D9-B42F-47F6-BD73-E86F462779AD}" type="sibTrans" cxnId="{8633AD41-2257-44A2-8404-8A251D840425}">
      <dgm:prSet/>
      <dgm:spPr/>
      <dgm:t>
        <a:bodyPr/>
        <a:lstStyle/>
        <a:p>
          <a:endParaRPr lang="en-US"/>
        </a:p>
      </dgm:t>
    </dgm:pt>
    <dgm:pt modelId="{1AC1FC2D-14DF-435A-949F-F8CBEA028806}">
      <dgm:prSet/>
      <dgm:spPr>
        <a:solidFill>
          <a:schemeClr val="tx1"/>
        </a:solidFill>
      </dgm:spPr>
      <dgm:t>
        <a:bodyPr/>
        <a:lstStyle/>
        <a:p>
          <a:r>
            <a:rPr lang="en-US" b="1">
              <a:latin typeface="Tenorite"/>
            </a:rPr>
            <a:t>SHA3</a:t>
          </a:r>
          <a:endParaRPr lang="en-US"/>
        </a:p>
      </dgm:t>
    </dgm:pt>
    <dgm:pt modelId="{F4C0FCE5-B48B-4591-9AA5-1E4A32451D29}" type="parTrans" cxnId="{8AF6954D-BABF-4C74-A5CE-572ECAEE6D3F}">
      <dgm:prSet/>
      <dgm:spPr/>
      <dgm:t>
        <a:bodyPr/>
        <a:lstStyle/>
        <a:p>
          <a:endParaRPr lang="en-US"/>
        </a:p>
      </dgm:t>
    </dgm:pt>
    <dgm:pt modelId="{BFAC7860-A2BF-4456-9B42-5E33270EF195}" type="sibTrans" cxnId="{8AF6954D-BABF-4C74-A5CE-572ECAEE6D3F}">
      <dgm:prSet/>
      <dgm:spPr/>
      <dgm:t>
        <a:bodyPr/>
        <a:lstStyle/>
        <a:p>
          <a:endParaRPr lang="en-US"/>
        </a:p>
      </dgm:t>
    </dgm:pt>
    <dgm:pt modelId="{DA7E8773-670F-4C83-9E64-6DC3FC5F5B8F}">
      <dgm:prSet/>
      <dgm:spPr/>
      <dgm:t>
        <a:bodyPr/>
        <a:lstStyle/>
        <a:p>
          <a:pPr algn="l">
            <a:lnSpc>
              <a:spcPct val="90000"/>
            </a:lnSpc>
          </a:pPr>
          <a:r>
            <a:rPr lang="en-US">
              <a:solidFill>
                <a:schemeClr val="tx1"/>
              </a:solidFill>
              <a:latin typeface="Tenorite"/>
              <a:cs typeface="Arial"/>
            </a:rPr>
            <a:t>Used to implement </a:t>
          </a:r>
          <a:r>
            <a:rPr lang="en-US" b="1">
              <a:solidFill>
                <a:schemeClr val="tx1"/>
              </a:solidFill>
              <a:latin typeface="Tenorite"/>
              <a:cs typeface="Arial"/>
            </a:rPr>
            <a:t>mapping</a:t>
          </a:r>
          <a:r>
            <a:rPr lang="en-US">
              <a:solidFill>
                <a:schemeClr val="tx1"/>
              </a:solidFill>
              <a:latin typeface="Tenorite"/>
              <a:cs typeface="Arial"/>
            </a:rPr>
            <a:t> in Solidity</a:t>
          </a:r>
          <a:endParaRPr lang="en-US">
            <a:solidFill>
              <a:srgbClr val="000000"/>
            </a:solidFill>
            <a:latin typeface="Tenorite"/>
            <a:cs typeface="Arial"/>
          </a:endParaRPr>
        </a:p>
      </dgm:t>
    </dgm:pt>
    <dgm:pt modelId="{4CF608E2-3A1E-447C-9836-70C1817AC7DA}" type="parTrans" cxnId="{86AF63E8-1D63-4D59-B1FB-5F3CEFCF708A}">
      <dgm:prSet/>
      <dgm:spPr/>
      <dgm:t>
        <a:bodyPr/>
        <a:lstStyle/>
        <a:p>
          <a:endParaRPr lang="en-US"/>
        </a:p>
      </dgm:t>
    </dgm:pt>
    <dgm:pt modelId="{6EA07BD3-0E6B-4FBA-8EA7-93830EAB096E}" type="sibTrans" cxnId="{86AF63E8-1D63-4D59-B1FB-5F3CEFCF708A}">
      <dgm:prSet/>
      <dgm:spPr/>
      <dgm:t>
        <a:bodyPr/>
        <a:lstStyle/>
        <a:p>
          <a:endParaRPr lang="en-US"/>
        </a:p>
      </dgm:t>
    </dgm:pt>
    <dgm:pt modelId="{098CBBC9-14CE-453E-AFD9-BCFEA452D98F}">
      <dgm:prSet phldr="0"/>
      <dgm:spPr/>
      <dgm:t>
        <a:bodyPr/>
        <a:lstStyle/>
        <a:p>
          <a:pPr algn="l" rtl="0">
            <a:lnSpc>
              <a:spcPct val="90000"/>
            </a:lnSpc>
          </a:pPr>
          <a:r>
            <a:rPr lang="en-US">
              <a:solidFill>
                <a:schemeClr val="tx1"/>
              </a:solidFill>
              <a:latin typeface="Tenorite"/>
              <a:cs typeface="Arial"/>
            </a:rPr>
            <a:t>Compute Keccak-256 hash over </a:t>
          </a:r>
          <a:r>
            <a:rPr lang="en-US" b="1">
              <a:solidFill>
                <a:schemeClr val="tx1"/>
              </a:solidFill>
              <a:latin typeface="Tenorite"/>
              <a:cs typeface="Arial"/>
            </a:rPr>
            <a:t>memory[offset: offset + </a:t>
          </a:r>
          <a:r>
            <a:rPr lang="en-US" b="1" err="1">
              <a:solidFill>
                <a:schemeClr val="tx1"/>
              </a:solidFill>
              <a:latin typeface="Tenorite"/>
              <a:cs typeface="Arial"/>
            </a:rPr>
            <a:t>len</a:t>
          </a:r>
          <a:r>
            <a:rPr lang="en-US" b="1">
              <a:solidFill>
                <a:srgbClr val="000000"/>
              </a:solidFill>
              <a:latin typeface="Tenorite"/>
              <a:cs typeface="Arial"/>
            </a:rPr>
            <a:t>]</a:t>
          </a:r>
          <a:r>
            <a:rPr lang="en-US" dirty="0">
              <a:solidFill>
                <a:srgbClr val="000000"/>
              </a:solidFill>
              <a:latin typeface="Tenorite"/>
              <a:cs typeface="Arial"/>
            </a:rPr>
            <a:t> </a:t>
          </a:r>
        </a:p>
      </dgm:t>
    </dgm:pt>
    <dgm:pt modelId="{A90F58AE-4B62-44BE-A21F-60BA05E21527}" type="parTrans" cxnId="{75F8FCB1-A8F9-4F7F-89E8-FFAE9EC5480B}">
      <dgm:prSet/>
      <dgm:spPr/>
    </dgm:pt>
    <dgm:pt modelId="{728F5427-765E-4B86-BF74-8A9802A10F29}" type="sibTrans" cxnId="{75F8FCB1-A8F9-4F7F-89E8-FFAE9EC5480B}">
      <dgm:prSet/>
      <dgm:spPr/>
    </dgm:pt>
    <dgm:pt modelId="{5A258A05-68BF-42C8-A2A5-8C0D857485AB}" type="pres">
      <dgm:prSet presAssocID="{2772ECC1-5A81-4108-82AD-80AE80AC447C}" presName="linear" presStyleCnt="0">
        <dgm:presLayoutVars>
          <dgm:dir/>
          <dgm:animLvl val="lvl"/>
          <dgm:resizeHandles val="exact"/>
        </dgm:presLayoutVars>
      </dgm:prSet>
      <dgm:spPr/>
    </dgm:pt>
    <dgm:pt modelId="{23C8151B-63E7-4E0A-9660-35DEA3D91E4F}" type="pres">
      <dgm:prSet presAssocID="{9FE91860-46D0-4E7B-8554-021D1D66AACB}" presName="parentLin" presStyleCnt="0"/>
      <dgm:spPr/>
    </dgm:pt>
    <dgm:pt modelId="{2EED394B-1711-4A2A-9D9D-28835DBFF42D}" type="pres">
      <dgm:prSet presAssocID="{9FE91860-46D0-4E7B-8554-021D1D66AACB}" presName="parentLeftMargin" presStyleLbl="node1" presStyleIdx="0" presStyleCnt="3"/>
      <dgm:spPr/>
    </dgm:pt>
    <dgm:pt modelId="{13EEEE52-1C95-406B-8C1F-0C978D9CB0A9}" type="pres">
      <dgm:prSet presAssocID="{9FE91860-46D0-4E7B-8554-021D1D66AACB}" presName="parentText" presStyleLbl="node1" presStyleIdx="0" presStyleCnt="3">
        <dgm:presLayoutVars>
          <dgm:chMax val="0"/>
          <dgm:bulletEnabled val="1"/>
        </dgm:presLayoutVars>
      </dgm:prSet>
      <dgm:spPr/>
    </dgm:pt>
    <dgm:pt modelId="{28FBCFF3-CEE4-4E7A-998B-6A7B6D5564C6}" type="pres">
      <dgm:prSet presAssocID="{9FE91860-46D0-4E7B-8554-021D1D66AACB}" presName="negativeSpace" presStyleCnt="0"/>
      <dgm:spPr/>
    </dgm:pt>
    <dgm:pt modelId="{FA1C04EA-334E-4FCA-88DB-4D8710417B33}" type="pres">
      <dgm:prSet presAssocID="{9FE91860-46D0-4E7B-8554-021D1D66AACB}" presName="childText" presStyleLbl="conFgAcc1" presStyleIdx="0" presStyleCnt="3">
        <dgm:presLayoutVars>
          <dgm:bulletEnabled val="1"/>
        </dgm:presLayoutVars>
      </dgm:prSet>
      <dgm:spPr/>
    </dgm:pt>
    <dgm:pt modelId="{5E0BA2A1-8B9A-4D02-8E3F-02C32BAC261D}" type="pres">
      <dgm:prSet presAssocID="{A8A8BE17-AC48-4811-B023-B0B0EF87F52C}" presName="spaceBetweenRectangles" presStyleCnt="0"/>
      <dgm:spPr/>
    </dgm:pt>
    <dgm:pt modelId="{BC5BA66F-7948-4155-AB0F-95FFCF705D3C}" type="pres">
      <dgm:prSet presAssocID="{8A799558-F03C-49EE-954D-1A0D5ABB87B3}" presName="parentLin" presStyleCnt="0"/>
      <dgm:spPr/>
    </dgm:pt>
    <dgm:pt modelId="{7AB61A64-EC4F-4575-B53D-56AC60D9FB6B}" type="pres">
      <dgm:prSet presAssocID="{8A799558-F03C-49EE-954D-1A0D5ABB87B3}" presName="parentLeftMargin" presStyleLbl="node1" presStyleIdx="0" presStyleCnt="3"/>
      <dgm:spPr/>
    </dgm:pt>
    <dgm:pt modelId="{A9697823-2B4E-40E5-9619-3A333C60E4E0}" type="pres">
      <dgm:prSet presAssocID="{8A799558-F03C-49EE-954D-1A0D5ABB87B3}" presName="parentText" presStyleLbl="node1" presStyleIdx="1" presStyleCnt="3">
        <dgm:presLayoutVars>
          <dgm:chMax val="0"/>
          <dgm:bulletEnabled val="1"/>
        </dgm:presLayoutVars>
      </dgm:prSet>
      <dgm:spPr/>
    </dgm:pt>
    <dgm:pt modelId="{08F032A1-8717-49C2-87F5-5403B7E5CB7E}" type="pres">
      <dgm:prSet presAssocID="{8A799558-F03C-49EE-954D-1A0D5ABB87B3}" presName="negativeSpace" presStyleCnt="0"/>
      <dgm:spPr/>
    </dgm:pt>
    <dgm:pt modelId="{1D7D84B1-FB0B-40F4-9393-C6BADEB201EB}" type="pres">
      <dgm:prSet presAssocID="{8A799558-F03C-49EE-954D-1A0D5ABB87B3}" presName="childText" presStyleLbl="conFgAcc1" presStyleIdx="1" presStyleCnt="3">
        <dgm:presLayoutVars>
          <dgm:bulletEnabled val="1"/>
        </dgm:presLayoutVars>
      </dgm:prSet>
      <dgm:spPr/>
    </dgm:pt>
    <dgm:pt modelId="{35EC81AC-D4F9-4DD4-ABD4-C68180412395}" type="pres">
      <dgm:prSet presAssocID="{D52145FB-B8D6-4CDA-8C01-C9E72B7B7AD7}" presName="spaceBetweenRectangles" presStyleCnt="0"/>
      <dgm:spPr/>
    </dgm:pt>
    <dgm:pt modelId="{09BA6138-7DF2-4C48-9894-AF54CD1AC66D}" type="pres">
      <dgm:prSet presAssocID="{1AC1FC2D-14DF-435A-949F-F8CBEA028806}" presName="parentLin" presStyleCnt="0"/>
      <dgm:spPr/>
    </dgm:pt>
    <dgm:pt modelId="{B35E6CD7-4C05-4A94-A0E0-8FD3AC024E5D}" type="pres">
      <dgm:prSet presAssocID="{1AC1FC2D-14DF-435A-949F-F8CBEA028806}" presName="parentLeftMargin" presStyleLbl="node1" presStyleIdx="1" presStyleCnt="3"/>
      <dgm:spPr/>
    </dgm:pt>
    <dgm:pt modelId="{ACAD087E-29C4-4B0B-9195-B1524C832429}" type="pres">
      <dgm:prSet presAssocID="{1AC1FC2D-14DF-435A-949F-F8CBEA028806}" presName="parentText" presStyleLbl="node1" presStyleIdx="2" presStyleCnt="3">
        <dgm:presLayoutVars>
          <dgm:chMax val="0"/>
          <dgm:bulletEnabled val="1"/>
        </dgm:presLayoutVars>
      </dgm:prSet>
      <dgm:spPr/>
    </dgm:pt>
    <dgm:pt modelId="{EE26EFFA-059C-4FB6-9E1D-8AC3553DE7E7}" type="pres">
      <dgm:prSet presAssocID="{1AC1FC2D-14DF-435A-949F-F8CBEA028806}" presName="negativeSpace" presStyleCnt="0"/>
      <dgm:spPr/>
    </dgm:pt>
    <dgm:pt modelId="{D1FE84F2-9A44-4319-80FF-B42EE5721ECB}" type="pres">
      <dgm:prSet presAssocID="{1AC1FC2D-14DF-435A-949F-F8CBEA028806}" presName="childText" presStyleLbl="conFgAcc1" presStyleIdx="2" presStyleCnt="3">
        <dgm:presLayoutVars>
          <dgm:bulletEnabled val="1"/>
        </dgm:presLayoutVars>
      </dgm:prSet>
      <dgm:spPr/>
    </dgm:pt>
  </dgm:ptLst>
  <dgm:cxnLst>
    <dgm:cxn modelId="{DB12262E-962E-4F35-AD84-3F4D71FD1A80}" type="presOf" srcId="{2772ECC1-5A81-4108-82AD-80AE80AC447C}" destId="{5A258A05-68BF-42C8-A2A5-8C0D857485AB}" srcOrd="0" destOrd="0" presId="urn:microsoft.com/office/officeart/2005/8/layout/list1"/>
    <dgm:cxn modelId="{ACBDA73B-B831-46F1-B37D-D2B4850DF7C0}" type="presOf" srcId="{1AC1FC2D-14DF-435A-949F-F8CBEA028806}" destId="{B35E6CD7-4C05-4A94-A0E0-8FD3AC024E5D}" srcOrd="0" destOrd="0" presId="urn:microsoft.com/office/officeart/2005/8/layout/list1"/>
    <dgm:cxn modelId="{456F5C5D-C440-48CC-9222-A086C6EB8338}" type="presOf" srcId="{8A799558-F03C-49EE-954D-1A0D5ABB87B3}" destId="{7AB61A64-EC4F-4575-B53D-56AC60D9FB6B}" srcOrd="0" destOrd="0" presId="urn:microsoft.com/office/officeart/2005/8/layout/list1"/>
    <dgm:cxn modelId="{8633AD41-2257-44A2-8404-8A251D840425}" srcId="{8A799558-F03C-49EE-954D-1A0D5ABB87B3}" destId="{AF7D74EE-269E-47B6-815C-DF17A6125F4C}" srcOrd="0" destOrd="0" parTransId="{6C7C04EA-FCCD-4E70-9E93-9BB0A476CC7D}" sibTransId="{E06A26D9-B42F-47F6-BD73-E86F462779AD}"/>
    <dgm:cxn modelId="{D8D04F65-3A07-4E4A-8E4B-BC72D394EAF2}" type="presOf" srcId="{9FE91860-46D0-4E7B-8554-021D1D66AACB}" destId="{13EEEE52-1C95-406B-8C1F-0C978D9CB0A9}" srcOrd="1" destOrd="0" presId="urn:microsoft.com/office/officeart/2005/8/layout/list1"/>
    <dgm:cxn modelId="{E1FE6267-D163-4F60-AA06-3F1276D6DC0C}" srcId="{2772ECC1-5A81-4108-82AD-80AE80AC447C}" destId="{8A799558-F03C-49EE-954D-1A0D5ABB87B3}" srcOrd="1" destOrd="0" parTransId="{11BF4EC8-3DA7-4667-A5F0-91890A4E446F}" sibTransId="{D52145FB-B8D6-4CDA-8C01-C9E72B7B7AD7}"/>
    <dgm:cxn modelId="{8AF6954D-BABF-4C74-A5CE-572ECAEE6D3F}" srcId="{2772ECC1-5A81-4108-82AD-80AE80AC447C}" destId="{1AC1FC2D-14DF-435A-949F-F8CBEA028806}" srcOrd="2" destOrd="0" parTransId="{F4C0FCE5-B48B-4591-9AA5-1E4A32451D29}" sibTransId="{BFAC7860-A2BF-4456-9B42-5E33270EF195}"/>
    <dgm:cxn modelId="{984CA650-C24B-4D48-B1F2-4DE2187F7BA2}" type="presOf" srcId="{9FE91860-46D0-4E7B-8554-021D1D66AACB}" destId="{2EED394B-1711-4A2A-9D9D-28835DBFF42D}" srcOrd="0" destOrd="0" presId="urn:microsoft.com/office/officeart/2005/8/layout/list1"/>
    <dgm:cxn modelId="{537DB372-83A6-4E23-BAA1-8C51E6214985}" type="presOf" srcId="{098CBBC9-14CE-453E-AFD9-BCFEA452D98F}" destId="{D1FE84F2-9A44-4319-80FF-B42EE5721ECB}" srcOrd="0" destOrd="0" presId="urn:microsoft.com/office/officeart/2005/8/layout/list1"/>
    <dgm:cxn modelId="{F1BB5873-1B46-41EB-B862-422CC6D4A791}" type="presOf" srcId="{8A799558-F03C-49EE-954D-1A0D5ABB87B3}" destId="{A9697823-2B4E-40E5-9619-3A333C60E4E0}" srcOrd="1" destOrd="0" presId="urn:microsoft.com/office/officeart/2005/8/layout/list1"/>
    <dgm:cxn modelId="{8A1BFD75-B828-4E44-955E-925970D34586}" type="presOf" srcId="{1AC1FC2D-14DF-435A-949F-F8CBEA028806}" destId="{ACAD087E-29C4-4B0B-9195-B1524C832429}" srcOrd="1" destOrd="0" presId="urn:microsoft.com/office/officeart/2005/8/layout/list1"/>
    <dgm:cxn modelId="{6CB47489-4CD6-4A17-A459-BDF634B9349E}" srcId="{9FE91860-46D0-4E7B-8554-021D1D66AACB}" destId="{6E808B80-07B3-4F1C-9C4E-43212E3DA9E5}" srcOrd="0" destOrd="0" parTransId="{EA19477B-28C5-4E87-BDBB-CC438BA5F295}" sibTransId="{C4FA992F-CA8E-4638-A442-7B93894B1E33}"/>
    <dgm:cxn modelId="{2063A895-D285-4F87-B9D7-4BE7493DB349}" type="presOf" srcId="{6E808B80-07B3-4F1C-9C4E-43212E3DA9E5}" destId="{FA1C04EA-334E-4FCA-88DB-4D8710417B33}" srcOrd="0" destOrd="0" presId="urn:microsoft.com/office/officeart/2005/8/layout/list1"/>
    <dgm:cxn modelId="{75F8FCB1-A8F9-4F7F-89E8-FFAE9EC5480B}" srcId="{1AC1FC2D-14DF-435A-949F-F8CBEA028806}" destId="{098CBBC9-14CE-453E-AFD9-BCFEA452D98F}" srcOrd="0" destOrd="0" parTransId="{A90F58AE-4B62-44BE-A21F-60BA05E21527}" sibTransId="{728F5427-765E-4B86-BF74-8A9802A10F29}"/>
    <dgm:cxn modelId="{68DB9CB3-66A0-4AFE-8BEE-A2D32E8101F3}" type="presOf" srcId="{AF7D74EE-269E-47B6-815C-DF17A6125F4C}" destId="{1D7D84B1-FB0B-40F4-9393-C6BADEB201EB}" srcOrd="0" destOrd="0" presId="urn:microsoft.com/office/officeart/2005/8/layout/list1"/>
    <dgm:cxn modelId="{B82AA8DA-4377-4B9D-A660-55702BB805BE}" type="presOf" srcId="{DA7E8773-670F-4C83-9E64-6DC3FC5F5B8F}" destId="{D1FE84F2-9A44-4319-80FF-B42EE5721ECB}" srcOrd="0" destOrd="1" presId="urn:microsoft.com/office/officeart/2005/8/layout/list1"/>
    <dgm:cxn modelId="{86AF63E8-1D63-4D59-B1FB-5F3CEFCF708A}" srcId="{1AC1FC2D-14DF-435A-949F-F8CBEA028806}" destId="{DA7E8773-670F-4C83-9E64-6DC3FC5F5B8F}" srcOrd="1" destOrd="0" parTransId="{4CF608E2-3A1E-447C-9836-70C1817AC7DA}" sibTransId="{6EA07BD3-0E6B-4FBA-8EA7-93830EAB096E}"/>
    <dgm:cxn modelId="{FDB6ABE9-A99F-4685-8E1D-B4665BB2C1AC}" srcId="{2772ECC1-5A81-4108-82AD-80AE80AC447C}" destId="{9FE91860-46D0-4E7B-8554-021D1D66AACB}" srcOrd="0" destOrd="0" parTransId="{C7DA85A9-9A47-45F1-AE0F-9D9CE851B0EA}" sibTransId="{A8A8BE17-AC48-4811-B023-B0B0EF87F52C}"/>
    <dgm:cxn modelId="{98D02F7F-55A3-4B4A-9F51-0FEADFEF9A65}" type="presParOf" srcId="{5A258A05-68BF-42C8-A2A5-8C0D857485AB}" destId="{23C8151B-63E7-4E0A-9660-35DEA3D91E4F}" srcOrd="0" destOrd="0" presId="urn:microsoft.com/office/officeart/2005/8/layout/list1"/>
    <dgm:cxn modelId="{99928258-595D-4495-BCF1-7548BECAAF83}" type="presParOf" srcId="{23C8151B-63E7-4E0A-9660-35DEA3D91E4F}" destId="{2EED394B-1711-4A2A-9D9D-28835DBFF42D}" srcOrd="0" destOrd="0" presId="urn:microsoft.com/office/officeart/2005/8/layout/list1"/>
    <dgm:cxn modelId="{594B9ADF-4F78-41D6-B8EF-961EC49B3814}" type="presParOf" srcId="{23C8151B-63E7-4E0A-9660-35DEA3D91E4F}" destId="{13EEEE52-1C95-406B-8C1F-0C978D9CB0A9}" srcOrd="1" destOrd="0" presId="urn:microsoft.com/office/officeart/2005/8/layout/list1"/>
    <dgm:cxn modelId="{51BC5BE4-FF1C-46F2-85C3-217FB22D136D}" type="presParOf" srcId="{5A258A05-68BF-42C8-A2A5-8C0D857485AB}" destId="{28FBCFF3-CEE4-4E7A-998B-6A7B6D5564C6}" srcOrd="1" destOrd="0" presId="urn:microsoft.com/office/officeart/2005/8/layout/list1"/>
    <dgm:cxn modelId="{14712B5D-7F10-4028-9B7A-DED140F6D96B}" type="presParOf" srcId="{5A258A05-68BF-42C8-A2A5-8C0D857485AB}" destId="{FA1C04EA-334E-4FCA-88DB-4D8710417B33}" srcOrd="2" destOrd="0" presId="urn:microsoft.com/office/officeart/2005/8/layout/list1"/>
    <dgm:cxn modelId="{A9A79BFF-0E6F-4A35-8E7D-95A945E06733}" type="presParOf" srcId="{5A258A05-68BF-42C8-A2A5-8C0D857485AB}" destId="{5E0BA2A1-8B9A-4D02-8E3F-02C32BAC261D}" srcOrd="3" destOrd="0" presId="urn:microsoft.com/office/officeart/2005/8/layout/list1"/>
    <dgm:cxn modelId="{340A9E37-3A8E-4125-85D3-2F736DFEC1F8}" type="presParOf" srcId="{5A258A05-68BF-42C8-A2A5-8C0D857485AB}" destId="{BC5BA66F-7948-4155-AB0F-95FFCF705D3C}" srcOrd="4" destOrd="0" presId="urn:microsoft.com/office/officeart/2005/8/layout/list1"/>
    <dgm:cxn modelId="{456AC349-87C5-4E0F-882A-D6F63506D0E8}" type="presParOf" srcId="{BC5BA66F-7948-4155-AB0F-95FFCF705D3C}" destId="{7AB61A64-EC4F-4575-B53D-56AC60D9FB6B}" srcOrd="0" destOrd="0" presId="urn:microsoft.com/office/officeart/2005/8/layout/list1"/>
    <dgm:cxn modelId="{EC522196-07BB-4A6A-994A-95E77208254E}" type="presParOf" srcId="{BC5BA66F-7948-4155-AB0F-95FFCF705D3C}" destId="{A9697823-2B4E-40E5-9619-3A333C60E4E0}" srcOrd="1" destOrd="0" presId="urn:microsoft.com/office/officeart/2005/8/layout/list1"/>
    <dgm:cxn modelId="{9245B8D0-0635-472B-9E90-32413AB5CEEE}" type="presParOf" srcId="{5A258A05-68BF-42C8-A2A5-8C0D857485AB}" destId="{08F032A1-8717-49C2-87F5-5403B7E5CB7E}" srcOrd="5" destOrd="0" presId="urn:microsoft.com/office/officeart/2005/8/layout/list1"/>
    <dgm:cxn modelId="{799B8F73-B5AA-41FD-873F-0EF104467B54}" type="presParOf" srcId="{5A258A05-68BF-42C8-A2A5-8C0D857485AB}" destId="{1D7D84B1-FB0B-40F4-9393-C6BADEB201EB}" srcOrd="6" destOrd="0" presId="urn:microsoft.com/office/officeart/2005/8/layout/list1"/>
    <dgm:cxn modelId="{6990275C-9B55-48AD-B803-CBE9E18662A0}" type="presParOf" srcId="{5A258A05-68BF-42C8-A2A5-8C0D857485AB}" destId="{35EC81AC-D4F9-4DD4-ABD4-C68180412395}" srcOrd="7" destOrd="0" presId="urn:microsoft.com/office/officeart/2005/8/layout/list1"/>
    <dgm:cxn modelId="{53523F2E-F55A-43C6-A314-993E3E70E7BE}" type="presParOf" srcId="{5A258A05-68BF-42C8-A2A5-8C0D857485AB}" destId="{09BA6138-7DF2-4C48-9894-AF54CD1AC66D}" srcOrd="8" destOrd="0" presId="urn:microsoft.com/office/officeart/2005/8/layout/list1"/>
    <dgm:cxn modelId="{4C79CEEF-C0C6-4059-B368-F4126782DC3E}" type="presParOf" srcId="{09BA6138-7DF2-4C48-9894-AF54CD1AC66D}" destId="{B35E6CD7-4C05-4A94-A0E0-8FD3AC024E5D}" srcOrd="0" destOrd="0" presId="urn:microsoft.com/office/officeart/2005/8/layout/list1"/>
    <dgm:cxn modelId="{9F54B579-4B17-4E5E-B158-1D8D30D42F40}" type="presParOf" srcId="{09BA6138-7DF2-4C48-9894-AF54CD1AC66D}" destId="{ACAD087E-29C4-4B0B-9195-B1524C832429}" srcOrd="1" destOrd="0" presId="urn:microsoft.com/office/officeart/2005/8/layout/list1"/>
    <dgm:cxn modelId="{E4D1454A-75A3-4FB0-BD1E-571687B70581}" type="presParOf" srcId="{5A258A05-68BF-42C8-A2A5-8C0D857485AB}" destId="{EE26EFFA-059C-4FB6-9E1D-8AC3553DE7E7}" srcOrd="9" destOrd="0" presId="urn:microsoft.com/office/officeart/2005/8/layout/list1"/>
    <dgm:cxn modelId="{4DA1EBBD-8381-4131-976F-FB20D4BB5D9A}" type="presParOf" srcId="{5A258A05-68BF-42C8-A2A5-8C0D857485AB}" destId="{D1FE84F2-9A44-4319-80FF-B42EE5721EC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8E21E86-CDDF-4BF2-9457-B9C6AE8BDB7B}"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371795D2-C7D2-4639-A5FF-2D8600F53B1C}">
      <dgm:prSet/>
      <dgm:spPr/>
      <dgm:t>
        <a:bodyPr/>
        <a:lstStyle/>
        <a:p>
          <a:pPr>
            <a:lnSpc>
              <a:spcPct val="100000"/>
            </a:lnSpc>
          </a:pPr>
          <a:r>
            <a:rPr lang="en-US"/>
            <a:t>The author provided a GitHub repository of the code along with running instructions but </a:t>
          </a:r>
          <a:r>
            <a:rPr lang="en-US" b="1"/>
            <a:t>did not provide a dataset</a:t>
          </a:r>
          <a:r>
            <a:rPr lang="en-US">
              <a:latin typeface="Tenorite"/>
            </a:rPr>
            <a:t>.</a:t>
          </a:r>
          <a:endParaRPr lang="en-US"/>
        </a:p>
      </dgm:t>
    </dgm:pt>
    <dgm:pt modelId="{AC334DA7-0E27-4F61-A27F-F5EEA1930F4A}" type="parTrans" cxnId="{8D5C6EBD-CB5D-44D6-B05B-165FDBFDC478}">
      <dgm:prSet/>
      <dgm:spPr/>
      <dgm:t>
        <a:bodyPr/>
        <a:lstStyle/>
        <a:p>
          <a:endParaRPr lang="en-US"/>
        </a:p>
      </dgm:t>
    </dgm:pt>
    <dgm:pt modelId="{FB4C78AC-AB60-4227-A448-1C6A3D3134EC}" type="sibTrans" cxnId="{8D5C6EBD-CB5D-44D6-B05B-165FDBFDC478}">
      <dgm:prSet/>
      <dgm:spPr/>
      <dgm:t>
        <a:bodyPr/>
        <a:lstStyle/>
        <a:p>
          <a:pPr>
            <a:lnSpc>
              <a:spcPct val="100000"/>
            </a:lnSpc>
          </a:pPr>
          <a:endParaRPr lang="en-US"/>
        </a:p>
      </dgm:t>
    </dgm:pt>
    <dgm:pt modelId="{E183057E-CBF8-42A4-AC7C-19AC424A7102}">
      <dgm:prSet/>
      <dgm:spPr/>
      <dgm:t>
        <a:bodyPr/>
        <a:lstStyle/>
        <a:p>
          <a:pPr>
            <a:lnSpc>
              <a:spcPct val="100000"/>
            </a:lnSpc>
          </a:pPr>
          <a:r>
            <a:rPr lang="en-US"/>
            <a:t>The author extracted the bytecode of </a:t>
          </a:r>
          <a:r>
            <a:rPr lang="en-US" b="1"/>
            <a:t>784,344</a:t>
          </a:r>
          <a:r>
            <a:rPr lang="en-US"/>
            <a:t> total contracts from blockchain in 2017 which requires a large amount of compute power and memory to replicate the state of the entire EVM.</a:t>
          </a:r>
        </a:p>
      </dgm:t>
    </dgm:pt>
    <dgm:pt modelId="{74A09E07-B6FC-49D9-B5ED-9F3F9CAC0789}" type="parTrans" cxnId="{12C07EE8-6703-44BD-B891-4F281D3F40E3}">
      <dgm:prSet/>
      <dgm:spPr/>
      <dgm:t>
        <a:bodyPr/>
        <a:lstStyle/>
        <a:p>
          <a:endParaRPr lang="en-US"/>
        </a:p>
      </dgm:t>
    </dgm:pt>
    <dgm:pt modelId="{2903A662-7453-4111-84FA-1DF1195BD079}" type="sibTrans" cxnId="{12C07EE8-6703-44BD-B891-4F281D3F40E3}">
      <dgm:prSet/>
      <dgm:spPr/>
      <dgm:t>
        <a:bodyPr/>
        <a:lstStyle/>
        <a:p>
          <a:pPr>
            <a:lnSpc>
              <a:spcPct val="100000"/>
            </a:lnSpc>
          </a:pPr>
          <a:endParaRPr lang="en-US"/>
        </a:p>
      </dgm:t>
    </dgm:pt>
    <dgm:pt modelId="{BA6658C8-EFDE-4B21-A8BB-973E325A96CC}">
      <dgm:prSet/>
      <dgm:spPr/>
      <dgm:t>
        <a:bodyPr/>
        <a:lstStyle/>
        <a:p>
          <a:pPr>
            <a:lnSpc>
              <a:spcPct val="100000"/>
            </a:lnSpc>
          </a:pPr>
          <a:r>
            <a:rPr lang="en-US"/>
            <a:t>After many failed attempts at trying to parse the current state of EVM and trying to use the EtherScan API for getting bytecode of deployed contracts we decided to adopt an alternate strategy.</a:t>
          </a:r>
        </a:p>
      </dgm:t>
    </dgm:pt>
    <dgm:pt modelId="{C058F856-23E0-48B0-A29B-D03302655BF1}" type="parTrans" cxnId="{FB7C9857-2C82-4691-9459-8CCC1F77AFC4}">
      <dgm:prSet/>
      <dgm:spPr/>
      <dgm:t>
        <a:bodyPr/>
        <a:lstStyle/>
        <a:p>
          <a:endParaRPr lang="en-US"/>
        </a:p>
      </dgm:t>
    </dgm:pt>
    <dgm:pt modelId="{FBD20BE0-112E-4210-BE15-3402D1B09214}" type="sibTrans" cxnId="{FB7C9857-2C82-4691-9459-8CCC1F77AFC4}">
      <dgm:prSet/>
      <dgm:spPr/>
      <dgm:t>
        <a:bodyPr/>
        <a:lstStyle/>
        <a:p>
          <a:pPr>
            <a:lnSpc>
              <a:spcPct val="100000"/>
            </a:lnSpc>
          </a:pPr>
          <a:endParaRPr lang="en-US"/>
        </a:p>
      </dgm:t>
    </dgm:pt>
    <dgm:pt modelId="{3DDF8A81-AC74-4446-B74A-199027A76E57}">
      <dgm:prSet/>
      <dgm:spPr/>
      <dgm:t>
        <a:bodyPr/>
        <a:lstStyle/>
        <a:p>
          <a:pPr>
            <a:lnSpc>
              <a:spcPct val="100000"/>
            </a:lnSpc>
          </a:pPr>
          <a:r>
            <a:rPr lang="en-US"/>
            <a:t>We looked for datasets created by other vulnerability detection tools and we found a dataset: </a:t>
          </a:r>
          <a:r>
            <a:rPr lang="en-US" dirty="0">
              <a:hlinkClick xmlns:r="http://schemas.openxmlformats.org/officeDocument/2006/relationships" r:id="rId1"/>
            </a:rPr>
            <a:t>https://huggingface.co/datasets/mwritescode/slither-audited-smart-contracts/tree/main</a:t>
          </a:r>
          <a:endParaRPr lang="en-US" dirty="0"/>
        </a:p>
      </dgm:t>
    </dgm:pt>
    <dgm:pt modelId="{46C92973-90EB-47A7-A8AC-0672B624F088}" type="parTrans" cxnId="{70656148-C7F3-4212-8235-67DDE3A7A483}">
      <dgm:prSet/>
      <dgm:spPr/>
      <dgm:t>
        <a:bodyPr/>
        <a:lstStyle/>
        <a:p>
          <a:endParaRPr lang="en-US"/>
        </a:p>
      </dgm:t>
    </dgm:pt>
    <dgm:pt modelId="{523B4460-BE5E-4479-8754-A241EA8EACCD}" type="sibTrans" cxnId="{70656148-C7F3-4212-8235-67DDE3A7A483}">
      <dgm:prSet/>
      <dgm:spPr/>
      <dgm:t>
        <a:bodyPr/>
        <a:lstStyle/>
        <a:p>
          <a:pPr>
            <a:lnSpc>
              <a:spcPct val="100000"/>
            </a:lnSpc>
          </a:pPr>
          <a:endParaRPr lang="en-US"/>
        </a:p>
      </dgm:t>
    </dgm:pt>
    <dgm:pt modelId="{7784583E-42D6-4C55-BA9B-64C0381B8733}">
      <dgm:prSet/>
      <dgm:spPr/>
      <dgm:t>
        <a:bodyPr/>
        <a:lstStyle/>
        <a:p>
          <a:pPr>
            <a:lnSpc>
              <a:spcPct val="100000"/>
            </a:lnSpc>
          </a:pPr>
          <a:r>
            <a:rPr lang="en-US"/>
            <a:t>We randomly picked </a:t>
          </a:r>
          <a:r>
            <a:rPr lang="en-US" b="1"/>
            <a:t>1000</a:t>
          </a:r>
          <a:r>
            <a:rPr lang="en-US"/>
            <a:t> contracts from the above dataset and performed our analysis on </a:t>
          </a:r>
          <a:r>
            <a:rPr lang="en-US">
              <a:latin typeface="Tenorite"/>
            </a:rPr>
            <a:t>them.</a:t>
          </a:r>
          <a:endParaRPr lang="en-US"/>
        </a:p>
      </dgm:t>
    </dgm:pt>
    <dgm:pt modelId="{0DDCCCE1-1C56-4B52-962F-47A5E3BB067C}" type="parTrans" cxnId="{21C9BCFF-4A38-49E9-A8B1-231EEDB0D6CA}">
      <dgm:prSet/>
      <dgm:spPr/>
      <dgm:t>
        <a:bodyPr/>
        <a:lstStyle/>
        <a:p>
          <a:endParaRPr lang="en-US"/>
        </a:p>
      </dgm:t>
    </dgm:pt>
    <dgm:pt modelId="{DFD48CCC-FED9-4DD8-8773-8CE8214E7246}" type="sibTrans" cxnId="{21C9BCFF-4A38-49E9-A8B1-231EEDB0D6CA}">
      <dgm:prSet/>
      <dgm:spPr/>
      <dgm:t>
        <a:bodyPr/>
        <a:lstStyle/>
        <a:p>
          <a:endParaRPr lang="en-US"/>
        </a:p>
      </dgm:t>
    </dgm:pt>
    <dgm:pt modelId="{80BE7055-BFD2-4F82-9A91-B1942502BFA7}" type="pres">
      <dgm:prSet presAssocID="{E8E21E86-CDDF-4BF2-9457-B9C6AE8BDB7B}" presName="vert0" presStyleCnt="0">
        <dgm:presLayoutVars>
          <dgm:dir/>
          <dgm:animOne val="branch"/>
          <dgm:animLvl val="lvl"/>
        </dgm:presLayoutVars>
      </dgm:prSet>
      <dgm:spPr/>
    </dgm:pt>
    <dgm:pt modelId="{CA418446-E30D-441E-A3F5-60CB4BF6995C}" type="pres">
      <dgm:prSet presAssocID="{371795D2-C7D2-4639-A5FF-2D8600F53B1C}" presName="thickLine" presStyleLbl="alignNode1" presStyleIdx="0" presStyleCnt="5"/>
      <dgm:spPr/>
    </dgm:pt>
    <dgm:pt modelId="{91C4BBAF-E7BE-4A6D-B524-1CC1C56A8F11}" type="pres">
      <dgm:prSet presAssocID="{371795D2-C7D2-4639-A5FF-2D8600F53B1C}" presName="horz1" presStyleCnt="0"/>
      <dgm:spPr/>
    </dgm:pt>
    <dgm:pt modelId="{07B5EAC8-D266-4533-833B-50802C0ABA77}" type="pres">
      <dgm:prSet presAssocID="{371795D2-C7D2-4639-A5FF-2D8600F53B1C}" presName="tx1" presStyleLbl="revTx" presStyleIdx="0" presStyleCnt="5"/>
      <dgm:spPr/>
    </dgm:pt>
    <dgm:pt modelId="{748DD584-E351-4830-B5A1-CE4457E3A56C}" type="pres">
      <dgm:prSet presAssocID="{371795D2-C7D2-4639-A5FF-2D8600F53B1C}" presName="vert1" presStyleCnt="0"/>
      <dgm:spPr/>
    </dgm:pt>
    <dgm:pt modelId="{95F9B26F-B819-40F8-8D03-B42EFF17773A}" type="pres">
      <dgm:prSet presAssocID="{E183057E-CBF8-42A4-AC7C-19AC424A7102}" presName="thickLine" presStyleLbl="alignNode1" presStyleIdx="1" presStyleCnt="5"/>
      <dgm:spPr/>
    </dgm:pt>
    <dgm:pt modelId="{EC4B6445-C584-41EF-B791-4CD0F8CAD30D}" type="pres">
      <dgm:prSet presAssocID="{E183057E-CBF8-42A4-AC7C-19AC424A7102}" presName="horz1" presStyleCnt="0"/>
      <dgm:spPr/>
    </dgm:pt>
    <dgm:pt modelId="{27A26ADA-06D8-4B0D-A131-0B59A0B65314}" type="pres">
      <dgm:prSet presAssocID="{E183057E-CBF8-42A4-AC7C-19AC424A7102}" presName="tx1" presStyleLbl="revTx" presStyleIdx="1" presStyleCnt="5"/>
      <dgm:spPr/>
    </dgm:pt>
    <dgm:pt modelId="{1EFD2D6F-44D6-4A88-9CDE-1659A0DE391F}" type="pres">
      <dgm:prSet presAssocID="{E183057E-CBF8-42A4-AC7C-19AC424A7102}" presName="vert1" presStyleCnt="0"/>
      <dgm:spPr/>
    </dgm:pt>
    <dgm:pt modelId="{8453BCF8-B887-4BA2-8DC6-07EC8727676F}" type="pres">
      <dgm:prSet presAssocID="{BA6658C8-EFDE-4B21-A8BB-973E325A96CC}" presName="thickLine" presStyleLbl="alignNode1" presStyleIdx="2" presStyleCnt="5"/>
      <dgm:spPr/>
    </dgm:pt>
    <dgm:pt modelId="{A6D4AF47-2613-4684-AB21-CDAFFCCF2F1A}" type="pres">
      <dgm:prSet presAssocID="{BA6658C8-EFDE-4B21-A8BB-973E325A96CC}" presName="horz1" presStyleCnt="0"/>
      <dgm:spPr/>
    </dgm:pt>
    <dgm:pt modelId="{D8414579-6D4B-4531-8520-8F443166E222}" type="pres">
      <dgm:prSet presAssocID="{BA6658C8-EFDE-4B21-A8BB-973E325A96CC}" presName="tx1" presStyleLbl="revTx" presStyleIdx="2" presStyleCnt="5"/>
      <dgm:spPr/>
    </dgm:pt>
    <dgm:pt modelId="{A27E0E83-B08A-4F57-8DC3-AF50D8456473}" type="pres">
      <dgm:prSet presAssocID="{BA6658C8-EFDE-4B21-A8BB-973E325A96CC}" presName="vert1" presStyleCnt="0"/>
      <dgm:spPr/>
    </dgm:pt>
    <dgm:pt modelId="{FB4FF59C-D0BD-4382-99EC-B5F41AEF1421}" type="pres">
      <dgm:prSet presAssocID="{3DDF8A81-AC74-4446-B74A-199027A76E57}" presName="thickLine" presStyleLbl="alignNode1" presStyleIdx="3" presStyleCnt="5"/>
      <dgm:spPr/>
    </dgm:pt>
    <dgm:pt modelId="{3F7216ED-B225-44CC-A2CD-55D5BB151760}" type="pres">
      <dgm:prSet presAssocID="{3DDF8A81-AC74-4446-B74A-199027A76E57}" presName="horz1" presStyleCnt="0"/>
      <dgm:spPr/>
    </dgm:pt>
    <dgm:pt modelId="{C1892732-8783-486D-9B0E-446C965E8F74}" type="pres">
      <dgm:prSet presAssocID="{3DDF8A81-AC74-4446-B74A-199027A76E57}" presName="tx1" presStyleLbl="revTx" presStyleIdx="3" presStyleCnt="5"/>
      <dgm:spPr/>
    </dgm:pt>
    <dgm:pt modelId="{DBB9720B-6505-4E50-A9A4-1972E3F91427}" type="pres">
      <dgm:prSet presAssocID="{3DDF8A81-AC74-4446-B74A-199027A76E57}" presName="vert1" presStyleCnt="0"/>
      <dgm:spPr/>
    </dgm:pt>
    <dgm:pt modelId="{57762FFA-D3DC-4FFA-BABB-229E27866BF7}" type="pres">
      <dgm:prSet presAssocID="{7784583E-42D6-4C55-BA9B-64C0381B8733}" presName="thickLine" presStyleLbl="alignNode1" presStyleIdx="4" presStyleCnt="5"/>
      <dgm:spPr/>
    </dgm:pt>
    <dgm:pt modelId="{149CF45D-70C1-4873-A1BB-90FBB53D55CF}" type="pres">
      <dgm:prSet presAssocID="{7784583E-42D6-4C55-BA9B-64C0381B8733}" presName="horz1" presStyleCnt="0"/>
      <dgm:spPr/>
    </dgm:pt>
    <dgm:pt modelId="{B5B6B581-C33A-488C-BFA9-06920731F544}" type="pres">
      <dgm:prSet presAssocID="{7784583E-42D6-4C55-BA9B-64C0381B8733}" presName="tx1" presStyleLbl="revTx" presStyleIdx="4" presStyleCnt="5"/>
      <dgm:spPr/>
    </dgm:pt>
    <dgm:pt modelId="{59EBC49D-BCCB-4FCC-85E9-257A6AEE89DA}" type="pres">
      <dgm:prSet presAssocID="{7784583E-42D6-4C55-BA9B-64C0381B8733}" presName="vert1" presStyleCnt="0"/>
      <dgm:spPr/>
    </dgm:pt>
  </dgm:ptLst>
  <dgm:cxnLst>
    <dgm:cxn modelId="{B8D5E103-6F98-4F68-A565-BCCA517B22B1}" type="presOf" srcId="{371795D2-C7D2-4639-A5FF-2D8600F53B1C}" destId="{07B5EAC8-D266-4533-833B-50802C0ABA77}" srcOrd="0" destOrd="0" presId="urn:microsoft.com/office/officeart/2008/layout/LinedList"/>
    <dgm:cxn modelId="{5D1B572B-83B6-41E6-BFBA-3AF3409BDC53}" type="presOf" srcId="{7784583E-42D6-4C55-BA9B-64C0381B8733}" destId="{B5B6B581-C33A-488C-BFA9-06920731F544}" srcOrd="0" destOrd="0" presId="urn:microsoft.com/office/officeart/2008/layout/LinedList"/>
    <dgm:cxn modelId="{70656148-C7F3-4212-8235-67DDE3A7A483}" srcId="{E8E21E86-CDDF-4BF2-9457-B9C6AE8BDB7B}" destId="{3DDF8A81-AC74-4446-B74A-199027A76E57}" srcOrd="3" destOrd="0" parTransId="{46C92973-90EB-47A7-A8AC-0672B624F088}" sibTransId="{523B4460-BE5E-4479-8754-A241EA8EACCD}"/>
    <dgm:cxn modelId="{FB7C9857-2C82-4691-9459-8CCC1F77AFC4}" srcId="{E8E21E86-CDDF-4BF2-9457-B9C6AE8BDB7B}" destId="{BA6658C8-EFDE-4B21-A8BB-973E325A96CC}" srcOrd="2" destOrd="0" parTransId="{C058F856-23E0-48B0-A29B-D03302655BF1}" sibTransId="{FBD20BE0-112E-4210-BE15-3402D1B09214}"/>
    <dgm:cxn modelId="{8D5C6EBD-CB5D-44D6-B05B-165FDBFDC478}" srcId="{E8E21E86-CDDF-4BF2-9457-B9C6AE8BDB7B}" destId="{371795D2-C7D2-4639-A5FF-2D8600F53B1C}" srcOrd="0" destOrd="0" parTransId="{AC334DA7-0E27-4F61-A27F-F5EEA1930F4A}" sibTransId="{FB4C78AC-AB60-4227-A448-1C6A3D3134EC}"/>
    <dgm:cxn modelId="{B63956BD-4739-42B9-AEAE-3C4907636E4D}" type="presOf" srcId="{3DDF8A81-AC74-4446-B74A-199027A76E57}" destId="{C1892732-8783-486D-9B0E-446C965E8F74}" srcOrd="0" destOrd="0" presId="urn:microsoft.com/office/officeart/2008/layout/LinedList"/>
    <dgm:cxn modelId="{8EBC41C0-A1D4-4EAA-9359-C78023DBC349}" type="presOf" srcId="{BA6658C8-EFDE-4B21-A8BB-973E325A96CC}" destId="{D8414579-6D4B-4531-8520-8F443166E222}" srcOrd="0" destOrd="0" presId="urn:microsoft.com/office/officeart/2008/layout/LinedList"/>
    <dgm:cxn modelId="{30D3DCD6-A6FF-4050-AE1C-480CBCB4F74D}" type="presOf" srcId="{E8E21E86-CDDF-4BF2-9457-B9C6AE8BDB7B}" destId="{80BE7055-BFD2-4F82-9A91-B1942502BFA7}" srcOrd="0" destOrd="0" presId="urn:microsoft.com/office/officeart/2008/layout/LinedList"/>
    <dgm:cxn modelId="{684850DF-67FB-4A98-8D52-2FA3C933281A}" type="presOf" srcId="{E183057E-CBF8-42A4-AC7C-19AC424A7102}" destId="{27A26ADA-06D8-4B0D-A131-0B59A0B65314}" srcOrd="0" destOrd="0" presId="urn:microsoft.com/office/officeart/2008/layout/LinedList"/>
    <dgm:cxn modelId="{12C07EE8-6703-44BD-B891-4F281D3F40E3}" srcId="{E8E21E86-CDDF-4BF2-9457-B9C6AE8BDB7B}" destId="{E183057E-CBF8-42A4-AC7C-19AC424A7102}" srcOrd="1" destOrd="0" parTransId="{74A09E07-B6FC-49D9-B5ED-9F3F9CAC0789}" sibTransId="{2903A662-7453-4111-84FA-1DF1195BD079}"/>
    <dgm:cxn modelId="{21C9BCFF-4A38-49E9-A8B1-231EEDB0D6CA}" srcId="{E8E21E86-CDDF-4BF2-9457-B9C6AE8BDB7B}" destId="{7784583E-42D6-4C55-BA9B-64C0381B8733}" srcOrd="4" destOrd="0" parTransId="{0DDCCCE1-1C56-4B52-962F-47A5E3BB067C}" sibTransId="{DFD48CCC-FED9-4DD8-8773-8CE8214E7246}"/>
    <dgm:cxn modelId="{5E20A2F3-3611-4FF3-93C3-C8AB59A5AD1C}" type="presParOf" srcId="{80BE7055-BFD2-4F82-9A91-B1942502BFA7}" destId="{CA418446-E30D-441E-A3F5-60CB4BF6995C}" srcOrd="0" destOrd="0" presId="urn:microsoft.com/office/officeart/2008/layout/LinedList"/>
    <dgm:cxn modelId="{5E28150E-080E-4FDD-A1AB-1E42F7F21CED}" type="presParOf" srcId="{80BE7055-BFD2-4F82-9A91-B1942502BFA7}" destId="{91C4BBAF-E7BE-4A6D-B524-1CC1C56A8F11}" srcOrd="1" destOrd="0" presId="urn:microsoft.com/office/officeart/2008/layout/LinedList"/>
    <dgm:cxn modelId="{C1294AF3-C228-4DF3-9192-7D32A9973368}" type="presParOf" srcId="{91C4BBAF-E7BE-4A6D-B524-1CC1C56A8F11}" destId="{07B5EAC8-D266-4533-833B-50802C0ABA77}" srcOrd="0" destOrd="0" presId="urn:microsoft.com/office/officeart/2008/layout/LinedList"/>
    <dgm:cxn modelId="{BB50CB6E-36DB-4F06-AB1A-89CBC3CE7772}" type="presParOf" srcId="{91C4BBAF-E7BE-4A6D-B524-1CC1C56A8F11}" destId="{748DD584-E351-4830-B5A1-CE4457E3A56C}" srcOrd="1" destOrd="0" presId="urn:microsoft.com/office/officeart/2008/layout/LinedList"/>
    <dgm:cxn modelId="{95E1C0B3-2D21-4B2B-B080-8227C9837230}" type="presParOf" srcId="{80BE7055-BFD2-4F82-9A91-B1942502BFA7}" destId="{95F9B26F-B819-40F8-8D03-B42EFF17773A}" srcOrd="2" destOrd="0" presId="urn:microsoft.com/office/officeart/2008/layout/LinedList"/>
    <dgm:cxn modelId="{B4C52C7A-2EA0-4A2B-A1D2-2130AF6831BA}" type="presParOf" srcId="{80BE7055-BFD2-4F82-9A91-B1942502BFA7}" destId="{EC4B6445-C584-41EF-B791-4CD0F8CAD30D}" srcOrd="3" destOrd="0" presId="urn:microsoft.com/office/officeart/2008/layout/LinedList"/>
    <dgm:cxn modelId="{9D4EA5C3-CFDE-4335-A19E-9574A796E2D7}" type="presParOf" srcId="{EC4B6445-C584-41EF-B791-4CD0F8CAD30D}" destId="{27A26ADA-06D8-4B0D-A131-0B59A0B65314}" srcOrd="0" destOrd="0" presId="urn:microsoft.com/office/officeart/2008/layout/LinedList"/>
    <dgm:cxn modelId="{FD26E04E-9390-4B36-8E7F-907222CE9FAB}" type="presParOf" srcId="{EC4B6445-C584-41EF-B791-4CD0F8CAD30D}" destId="{1EFD2D6F-44D6-4A88-9CDE-1659A0DE391F}" srcOrd="1" destOrd="0" presId="urn:microsoft.com/office/officeart/2008/layout/LinedList"/>
    <dgm:cxn modelId="{360E1902-A730-4086-8A17-F54C4D8F60CD}" type="presParOf" srcId="{80BE7055-BFD2-4F82-9A91-B1942502BFA7}" destId="{8453BCF8-B887-4BA2-8DC6-07EC8727676F}" srcOrd="4" destOrd="0" presId="urn:microsoft.com/office/officeart/2008/layout/LinedList"/>
    <dgm:cxn modelId="{4028E275-B813-4C6C-BD5F-8AE3398B2FFD}" type="presParOf" srcId="{80BE7055-BFD2-4F82-9A91-B1942502BFA7}" destId="{A6D4AF47-2613-4684-AB21-CDAFFCCF2F1A}" srcOrd="5" destOrd="0" presId="urn:microsoft.com/office/officeart/2008/layout/LinedList"/>
    <dgm:cxn modelId="{C48F1277-383F-4DC4-8A48-ACC35750EDE7}" type="presParOf" srcId="{A6D4AF47-2613-4684-AB21-CDAFFCCF2F1A}" destId="{D8414579-6D4B-4531-8520-8F443166E222}" srcOrd="0" destOrd="0" presId="urn:microsoft.com/office/officeart/2008/layout/LinedList"/>
    <dgm:cxn modelId="{14FA568D-F044-43C5-997F-AB36F8B8D04F}" type="presParOf" srcId="{A6D4AF47-2613-4684-AB21-CDAFFCCF2F1A}" destId="{A27E0E83-B08A-4F57-8DC3-AF50D8456473}" srcOrd="1" destOrd="0" presId="urn:microsoft.com/office/officeart/2008/layout/LinedList"/>
    <dgm:cxn modelId="{101F6604-F811-4DE5-8F48-919009B51258}" type="presParOf" srcId="{80BE7055-BFD2-4F82-9A91-B1942502BFA7}" destId="{FB4FF59C-D0BD-4382-99EC-B5F41AEF1421}" srcOrd="6" destOrd="0" presId="urn:microsoft.com/office/officeart/2008/layout/LinedList"/>
    <dgm:cxn modelId="{1FD16DA3-4525-410F-8ED8-B8C8C5E11EB7}" type="presParOf" srcId="{80BE7055-BFD2-4F82-9A91-B1942502BFA7}" destId="{3F7216ED-B225-44CC-A2CD-55D5BB151760}" srcOrd="7" destOrd="0" presId="urn:microsoft.com/office/officeart/2008/layout/LinedList"/>
    <dgm:cxn modelId="{1612EDC2-FA06-4CA7-87C7-D7D681ECAAF0}" type="presParOf" srcId="{3F7216ED-B225-44CC-A2CD-55D5BB151760}" destId="{C1892732-8783-486D-9B0E-446C965E8F74}" srcOrd="0" destOrd="0" presId="urn:microsoft.com/office/officeart/2008/layout/LinedList"/>
    <dgm:cxn modelId="{E05A8637-7E64-4B4C-B752-DF67127323B7}" type="presParOf" srcId="{3F7216ED-B225-44CC-A2CD-55D5BB151760}" destId="{DBB9720B-6505-4E50-A9A4-1972E3F91427}" srcOrd="1" destOrd="0" presId="urn:microsoft.com/office/officeart/2008/layout/LinedList"/>
    <dgm:cxn modelId="{02E7F489-61FE-4011-AA6B-45F179EE87A3}" type="presParOf" srcId="{80BE7055-BFD2-4F82-9A91-B1942502BFA7}" destId="{57762FFA-D3DC-4FFA-BABB-229E27866BF7}" srcOrd="8" destOrd="0" presId="urn:microsoft.com/office/officeart/2008/layout/LinedList"/>
    <dgm:cxn modelId="{39E34697-9B37-4F2C-8A0B-2B504BD1CC5D}" type="presParOf" srcId="{80BE7055-BFD2-4F82-9A91-B1942502BFA7}" destId="{149CF45D-70C1-4873-A1BB-90FBB53D55CF}" srcOrd="9" destOrd="0" presId="urn:microsoft.com/office/officeart/2008/layout/LinedList"/>
    <dgm:cxn modelId="{7A5F6563-CC11-4A5B-9EFE-6BD6A7832CF8}" type="presParOf" srcId="{149CF45D-70C1-4873-A1BB-90FBB53D55CF}" destId="{B5B6B581-C33A-488C-BFA9-06920731F544}" srcOrd="0" destOrd="0" presId="urn:microsoft.com/office/officeart/2008/layout/LinedList"/>
    <dgm:cxn modelId="{9531708F-4083-4177-B565-2FDF1998A647}" type="presParOf" srcId="{149CF45D-70C1-4873-A1BB-90FBB53D55CF}" destId="{59EBC49D-BCCB-4FCC-85E9-257A6AEE89D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40D694-831F-4A07-93E3-E3E0F6C0E0B3}">
      <dsp:nvSpPr>
        <dsp:cNvPr id="0" name=""/>
        <dsp:cNvSpPr/>
      </dsp:nvSpPr>
      <dsp:spPr>
        <a:xfrm>
          <a:off x="0" y="621"/>
          <a:ext cx="712608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FC9D58-8EE4-428C-8495-3A6404214613}">
      <dsp:nvSpPr>
        <dsp:cNvPr id="0" name=""/>
        <dsp:cNvSpPr/>
      </dsp:nvSpPr>
      <dsp:spPr>
        <a:xfrm>
          <a:off x="0" y="621"/>
          <a:ext cx="7126089" cy="101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As Ethereum's consensus protocol allows rules to be specified in a Turing-complete language, it is the leading platform for smart contracts. </a:t>
          </a:r>
        </a:p>
      </dsp:txBody>
      <dsp:txXfrm>
        <a:off x="0" y="621"/>
        <a:ext cx="7126089" cy="1017228"/>
      </dsp:txXfrm>
    </dsp:sp>
    <dsp:sp modelId="{58CDE584-1899-45C8-BCA1-98E210DD4D65}">
      <dsp:nvSpPr>
        <dsp:cNvPr id="0" name=""/>
        <dsp:cNvSpPr/>
      </dsp:nvSpPr>
      <dsp:spPr>
        <a:xfrm>
          <a:off x="0" y="1017849"/>
          <a:ext cx="712608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13EB80-4184-48B4-931F-523C326FC143}">
      <dsp:nvSpPr>
        <dsp:cNvPr id="0" name=""/>
        <dsp:cNvSpPr/>
      </dsp:nvSpPr>
      <dsp:spPr>
        <a:xfrm>
          <a:off x="0" y="1017849"/>
          <a:ext cx="7126089" cy="101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However, this increased complexity also means a higher risk of errors compared to the simple checks used in Bitcoin. </a:t>
          </a:r>
        </a:p>
      </dsp:txBody>
      <dsp:txXfrm>
        <a:off x="0" y="1017849"/>
        <a:ext cx="7126089" cy="1017228"/>
      </dsp:txXfrm>
    </dsp:sp>
    <dsp:sp modelId="{C06603ED-3B1D-43FF-9B57-AC9F7E924BA4}">
      <dsp:nvSpPr>
        <dsp:cNvPr id="0" name=""/>
        <dsp:cNvSpPr/>
      </dsp:nvSpPr>
      <dsp:spPr>
        <a:xfrm>
          <a:off x="0" y="2035078"/>
          <a:ext cx="712608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6439DE-E086-4DF8-A017-9AD5E3A26C72}">
      <dsp:nvSpPr>
        <dsp:cNvPr id="0" name=""/>
        <dsp:cNvSpPr/>
      </dsp:nvSpPr>
      <dsp:spPr>
        <a:xfrm>
          <a:off x="0" y="2035078"/>
          <a:ext cx="7126089" cy="101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Additionally, smart contracts in Ethereum are immutable and cannot be modified once deployed.</a:t>
          </a:r>
        </a:p>
      </dsp:txBody>
      <dsp:txXfrm>
        <a:off x="0" y="2035078"/>
        <a:ext cx="7126089" cy="1017228"/>
      </dsp:txXfrm>
    </dsp:sp>
    <dsp:sp modelId="{D0A80418-3C6F-4A44-AFD0-F548A432B6B9}">
      <dsp:nvSpPr>
        <dsp:cNvPr id="0" name=""/>
        <dsp:cNvSpPr/>
      </dsp:nvSpPr>
      <dsp:spPr>
        <a:xfrm>
          <a:off x="0" y="3052306"/>
          <a:ext cx="712608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EB706C-A1A7-4115-84B1-95D849DB28A5}">
      <dsp:nvSpPr>
        <dsp:cNvPr id="0" name=""/>
        <dsp:cNvSpPr/>
      </dsp:nvSpPr>
      <dsp:spPr>
        <a:xfrm>
          <a:off x="0" y="3052306"/>
          <a:ext cx="7126089" cy="101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This results in a unique link between software vulnerabilities and financial loss.</a:t>
          </a:r>
        </a:p>
      </dsp:txBody>
      <dsp:txXfrm>
        <a:off x="0" y="3052306"/>
        <a:ext cx="7126089" cy="1017228"/>
      </dsp:txXfrm>
    </dsp:sp>
    <dsp:sp modelId="{0AEE9C64-8291-4A15-B57A-2B60833A0AC2}">
      <dsp:nvSpPr>
        <dsp:cNvPr id="0" name=""/>
        <dsp:cNvSpPr/>
      </dsp:nvSpPr>
      <dsp:spPr>
        <a:xfrm>
          <a:off x="0" y="4069535"/>
          <a:ext cx="712608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48CB09-47CF-4D0A-8E07-1BD3D3393F8A}">
      <dsp:nvSpPr>
        <dsp:cNvPr id="0" name=""/>
        <dsp:cNvSpPr/>
      </dsp:nvSpPr>
      <dsp:spPr>
        <a:xfrm>
          <a:off x="0" y="4069535"/>
          <a:ext cx="7126089" cy="101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In fact, since the inception of Ethereum in 2015, several cases of smart contract vulnerabilities have been observed, causing a loss of tens of millions of USD. </a:t>
          </a:r>
        </a:p>
      </dsp:txBody>
      <dsp:txXfrm>
        <a:off x="0" y="4069535"/>
        <a:ext cx="7126089" cy="10172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135D79-0030-4B85-86F5-F3580A22BE85}">
      <dsp:nvSpPr>
        <dsp:cNvPr id="0" name=""/>
        <dsp:cNvSpPr/>
      </dsp:nvSpPr>
      <dsp:spPr>
        <a:xfrm>
          <a:off x="0" y="3801"/>
          <a:ext cx="5533571" cy="80977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DAD6FB-28A4-4EFB-B93E-4A172806242D}">
      <dsp:nvSpPr>
        <dsp:cNvPr id="0" name=""/>
        <dsp:cNvSpPr/>
      </dsp:nvSpPr>
      <dsp:spPr>
        <a:xfrm>
          <a:off x="244955" y="186000"/>
          <a:ext cx="445374" cy="4453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CAC63B-1CF0-4330-8736-A11F01EB4B85}">
      <dsp:nvSpPr>
        <dsp:cNvPr id="0" name=""/>
        <dsp:cNvSpPr/>
      </dsp:nvSpPr>
      <dsp:spPr>
        <a:xfrm>
          <a:off x="935285" y="3801"/>
          <a:ext cx="4598285" cy="809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01" tIns="85701" rIns="85701" bIns="85701" numCol="1" spcCol="1270" anchor="ctr" anchorCtr="0">
          <a:noAutofit/>
        </a:bodyPr>
        <a:lstStyle/>
        <a:p>
          <a:pPr marL="0" lvl="0" indent="0" algn="l" defTabSz="666750">
            <a:lnSpc>
              <a:spcPct val="100000"/>
            </a:lnSpc>
            <a:spcBef>
              <a:spcPct val="0"/>
            </a:spcBef>
            <a:spcAft>
              <a:spcPct val="35000"/>
            </a:spcAft>
            <a:buNone/>
          </a:pPr>
          <a:r>
            <a:rPr lang="en-US" sz="1500" kern="1200"/>
            <a:t>Apart from arithmetic &amp; control-flow EVM provides the following types of special instructions:</a:t>
          </a:r>
        </a:p>
      </dsp:txBody>
      <dsp:txXfrm>
        <a:off x="935285" y="3801"/>
        <a:ext cx="4598285" cy="809771"/>
      </dsp:txXfrm>
    </dsp:sp>
    <dsp:sp modelId="{18253B33-9E1F-4EA5-92DF-F3E88FA751E7}">
      <dsp:nvSpPr>
        <dsp:cNvPr id="0" name=""/>
        <dsp:cNvSpPr/>
      </dsp:nvSpPr>
      <dsp:spPr>
        <a:xfrm>
          <a:off x="0" y="1016016"/>
          <a:ext cx="5533571" cy="80977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726DBF-646F-4D26-A561-C6F4C40E2608}">
      <dsp:nvSpPr>
        <dsp:cNvPr id="0" name=""/>
        <dsp:cNvSpPr/>
      </dsp:nvSpPr>
      <dsp:spPr>
        <a:xfrm>
          <a:off x="244955" y="1198214"/>
          <a:ext cx="445374" cy="4453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55B142-2223-41DE-95F5-8C0CE779EA1A}">
      <dsp:nvSpPr>
        <dsp:cNvPr id="0" name=""/>
        <dsp:cNvSpPr/>
      </dsp:nvSpPr>
      <dsp:spPr>
        <a:xfrm>
          <a:off x="935285" y="1016016"/>
          <a:ext cx="4598285" cy="809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01" tIns="85701" rIns="85701" bIns="85701" numCol="1" spcCol="1270" anchor="ctr" anchorCtr="0">
          <a:noAutofit/>
        </a:bodyPr>
        <a:lstStyle/>
        <a:p>
          <a:pPr marL="0" lvl="0" indent="0" algn="l" defTabSz="666750">
            <a:lnSpc>
              <a:spcPct val="100000"/>
            </a:lnSpc>
            <a:spcBef>
              <a:spcPct val="0"/>
            </a:spcBef>
            <a:spcAft>
              <a:spcPct val="35000"/>
            </a:spcAft>
            <a:buNone/>
          </a:pPr>
          <a:r>
            <a:rPr lang="en-US" sz="1500" kern="1200"/>
            <a:t>Access fields of current transaction.</a:t>
          </a:r>
        </a:p>
      </dsp:txBody>
      <dsp:txXfrm>
        <a:off x="935285" y="1016016"/>
        <a:ext cx="4598285" cy="809771"/>
      </dsp:txXfrm>
    </dsp:sp>
    <dsp:sp modelId="{763AD368-9641-4917-B198-D62787513E29}">
      <dsp:nvSpPr>
        <dsp:cNvPr id="0" name=""/>
        <dsp:cNvSpPr/>
      </dsp:nvSpPr>
      <dsp:spPr>
        <a:xfrm>
          <a:off x="0" y="2028230"/>
          <a:ext cx="5533571" cy="80977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481D9B-1026-4DB2-B233-911951945B58}">
      <dsp:nvSpPr>
        <dsp:cNvPr id="0" name=""/>
        <dsp:cNvSpPr/>
      </dsp:nvSpPr>
      <dsp:spPr>
        <a:xfrm>
          <a:off x="244955" y="2210428"/>
          <a:ext cx="445374" cy="4453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DB4B97-6C5F-4FC7-8F55-0519D71E616A}">
      <dsp:nvSpPr>
        <dsp:cNvPr id="0" name=""/>
        <dsp:cNvSpPr/>
      </dsp:nvSpPr>
      <dsp:spPr>
        <a:xfrm>
          <a:off x="935285" y="2028230"/>
          <a:ext cx="4598285" cy="809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01" tIns="85701" rIns="85701" bIns="85701" numCol="1" spcCol="1270" anchor="ctr" anchorCtr="0">
          <a:noAutofit/>
        </a:bodyPr>
        <a:lstStyle/>
        <a:p>
          <a:pPr marL="0" lvl="0" indent="0" algn="l" defTabSz="666750">
            <a:lnSpc>
              <a:spcPct val="100000"/>
            </a:lnSpc>
            <a:spcBef>
              <a:spcPct val="0"/>
            </a:spcBef>
            <a:spcAft>
              <a:spcPct val="35000"/>
            </a:spcAft>
            <a:buNone/>
          </a:pPr>
          <a:r>
            <a:rPr lang="en-US" sz="1500" kern="1200"/>
            <a:t>Modify contract’s private storage.</a:t>
          </a:r>
        </a:p>
      </dsp:txBody>
      <dsp:txXfrm>
        <a:off x="935285" y="2028230"/>
        <a:ext cx="4598285" cy="809771"/>
      </dsp:txXfrm>
    </dsp:sp>
    <dsp:sp modelId="{61E1528C-0E39-4242-8BA1-B34429AC734A}">
      <dsp:nvSpPr>
        <dsp:cNvPr id="0" name=""/>
        <dsp:cNvSpPr/>
      </dsp:nvSpPr>
      <dsp:spPr>
        <a:xfrm>
          <a:off x="0" y="3040444"/>
          <a:ext cx="5533571" cy="80977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B79CE5-C8C2-4BE1-B5FA-00D13E4FA3AB}">
      <dsp:nvSpPr>
        <dsp:cNvPr id="0" name=""/>
        <dsp:cNvSpPr/>
      </dsp:nvSpPr>
      <dsp:spPr>
        <a:xfrm>
          <a:off x="244955" y="3222643"/>
          <a:ext cx="445374" cy="4453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C694DF-BB19-48F4-8616-57A5C29E58C9}">
      <dsp:nvSpPr>
        <dsp:cNvPr id="0" name=""/>
        <dsp:cNvSpPr/>
      </dsp:nvSpPr>
      <dsp:spPr>
        <a:xfrm>
          <a:off x="935285" y="3040444"/>
          <a:ext cx="4598285" cy="809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01" tIns="85701" rIns="85701" bIns="85701" numCol="1" spcCol="1270" anchor="ctr" anchorCtr="0">
          <a:noAutofit/>
        </a:bodyPr>
        <a:lstStyle/>
        <a:p>
          <a:pPr marL="0" lvl="0" indent="0" algn="l" defTabSz="666750">
            <a:lnSpc>
              <a:spcPct val="100000"/>
            </a:lnSpc>
            <a:spcBef>
              <a:spcPct val="0"/>
            </a:spcBef>
            <a:spcAft>
              <a:spcPct val="35000"/>
            </a:spcAft>
            <a:buNone/>
          </a:pPr>
          <a:r>
            <a:rPr lang="en-US" sz="1500" kern="1200"/>
            <a:t>Query current state of blockchain.</a:t>
          </a:r>
        </a:p>
      </dsp:txBody>
      <dsp:txXfrm>
        <a:off x="935285" y="3040444"/>
        <a:ext cx="4598285" cy="809771"/>
      </dsp:txXfrm>
    </dsp:sp>
    <dsp:sp modelId="{366252AA-7530-4757-A8B4-7771F24907FA}">
      <dsp:nvSpPr>
        <dsp:cNvPr id="0" name=""/>
        <dsp:cNvSpPr/>
      </dsp:nvSpPr>
      <dsp:spPr>
        <a:xfrm>
          <a:off x="0" y="4052658"/>
          <a:ext cx="5533571" cy="80977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0D978C-9E10-4106-B0EE-4B853C2D109A}">
      <dsp:nvSpPr>
        <dsp:cNvPr id="0" name=""/>
        <dsp:cNvSpPr/>
      </dsp:nvSpPr>
      <dsp:spPr>
        <a:xfrm>
          <a:off x="244955" y="4234857"/>
          <a:ext cx="445374" cy="44537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AF06F7-CBDA-4880-871E-AA6414D9504C}">
      <dsp:nvSpPr>
        <dsp:cNvPr id="0" name=""/>
        <dsp:cNvSpPr/>
      </dsp:nvSpPr>
      <dsp:spPr>
        <a:xfrm>
          <a:off x="935285" y="4052658"/>
          <a:ext cx="4598285" cy="809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01" tIns="85701" rIns="85701" bIns="85701" numCol="1" spcCol="1270" anchor="ctr" anchorCtr="0">
          <a:noAutofit/>
        </a:bodyPr>
        <a:lstStyle/>
        <a:p>
          <a:pPr marL="0" lvl="0" indent="0" algn="l" defTabSz="666750">
            <a:lnSpc>
              <a:spcPct val="100000"/>
            </a:lnSpc>
            <a:spcBef>
              <a:spcPct val="0"/>
            </a:spcBef>
            <a:spcAft>
              <a:spcPct val="35000"/>
            </a:spcAft>
            <a:buNone/>
          </a:pPr>
          <a:r>
            <a:rPr lang="en-US" sz="1500" kern="1200"/>
            <a:t>Create further transactions.</a:t>
          </a:r>
        </a:p>
      </dsp:txBody>
      <dsp:txXfrm>
        <a:off x="935285" y="4052658"/>
        <a:ext cx="4598285" cy="8097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1C04EA-334E-4FCA-88DB-4D8710417B33}">
      <dsp:nvSpPr>
        <dsp:cNvPr id="0" name=""/>
        <dsp:cNvSpPr/>
      </dsp:nvSpPr>
      <dsp:spPr>
        <a:xfrm>
          <a:off x="0" y="343649"/>
          <a:ext cx="6254749" cy="115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5438" tIns="333248" rIns="485438"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Regular transaction</a:t>
          </a:r>
        </a:p>
        <a:p>
          <a:pPr marL="171450" lvl="1" indent="-171450" algn="l" defTabSz="711200">
            <a:lnSpc>
              <a:spcPct val="90000"/>
            </a:lnSpc>
            <a:spcBef>
              <a:spcPct val="0"/>
            </a:spcBef>
            <a:spcAft>
              <a:spcPct val="15000"/>
            </a:spcAft>
            <a:buChar char="•"/>
          </a:pPr>
          <a:r>
            <a:rPr lang="en-US" sz="1600" kern="1200"/>
            <a:t>Transfer </a:t>
          </a:r>
          <a:r>
            <a:rPr lang="en-US" sz="1600" b="1" kern="1200"/>
            <a:t>value </a:t>
          </a:r>
          <a:r>
            <a:rPr lang="en-US" sz="1600" kern="1200"/>
            <a:t>to </a:t>
          </a:r>
          <a:r>
            <a:rPr lang="en-US" sz="1600" b="1" kern="1200"/>
            <a:t>to</a:t>
          </a:r>
          <a:br>
            <a:rPr lang="en-US" sz="1600" kern="1200" dirty="0"/>
          </a:br>
          <a:endParaRPr lang="en-US" sz="1600" kern="1200" dirty="0"/>
        </a:p>
      </dsp:txBody>
      <dsp:txXfrm>
        <a:off x="0" y="343649"/>
        <a:ext cx="6254749" cy="1159200"/>
      </dsp:txXfrm>
    </dsp:sp>
    <dsp:sp modelId="{13EEEE52-1C95-406B-8C1F-0C978D9CB0A9}">
      <dsp:nvSpPr>
        <dsp:cNvPr id="0" name=""/>
        <dsp:cNvSpPr/>
      </dsp:nvSpPr>
      <dsp:spPr>
        <a:xfrm>
          <a:off x="312737" y="107489"/>
          <a:ext cx="4378324" cy="472320"/>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490" tIns="0" rIns="165490" bIns="0" numCol="1" spcCol="1270" anchor="ctr" anchorCtr="0">
          <a:noAutofit/>
        </a:bodyPr>
        <a:lstStyle/>
        <a:p>
          <a:pPr marL="0" lvl="0" indent="0" algn="l" defTabSz="711200">
            <a:lnSpc>
              <a:spcPct val="90000"/>
            </a:lnSpc>
            <a:spcBef>
              <a:spcPct val="0"/>
            </a:spcBef>
            <a:spcAft>
              <a:spcPct val="35000"/>
            </a:spcAft>
            <a:buNone/>
          </a:pPr>
          <a:r>
            <a:rPr lang="en-US" sz="1600" b="1" kern="1200"/>
            <a:t>CALL</a:t>
          </a:r>
          <a:endParaRPr lang="en-US" sz="1600" kern="1200"/>
        </a:p>
      </dsp:txBody>
      <dsp:txXfrm>
        <a:off x="335794" y="130546"/>
        <a:ext cx="4332210" cy="426206"/>
      </dsp:txXfrm>
    </dsp:sp>
    <dsp:sp modelId="{1D7D84B1-FB0B-40F4-9393-C6BADEB201EB}">
      <dsp:nvSpPr>
        <dsp:cNvPr id="0" name=""/>
        <dsp:cNvSpPr/>
      </dsp:nvSpPr>
      <dsp:spPr>
        <a:xfrm>
          <a:off x="0" y="1825409"/>
          <a:ext cx="6254749" cy="115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5438" tIns="333248" rIns="485438"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Contract destruction</a:t>
          </a:r>
        </a:p>
        <a:p>
          <a:pPr marL="171450" lvl="1" indent="-171450" algn="l" defTabSz="711200">
            <a:lnSpc>
              <a:spcPct val="90000"/>
            </a:lnSpc>
            <a:spcBef>
              <a:spcPct val="0"/>
            </a:spcBef>
            <a:spcAft>
              <a:spcPct val="15000"/>
            </a:spcAft>
            <a:buChar char="•"/>
          </a:pPr>
          <a:r>
            <a:rPr lang="en-US" sz="1600" kern="1200"/>
            <a:t>Transfer balance to </a:t>
          </a:r>
          <a:r>
            <a:rPr lang="en-US" sz="1600" b="1" kern="1200"/>
            <a:t>recipient</a:t>
          </a:r>
          <a:br>
            <a:rPr lang="en-US" sz="1600" kern="1200" dirty="0"/>
          </a:br>
          <a:endParaRPr lang="en-US" sz="1600" kern="1200" dirty="0"/>
        </a:p>
      </dsp:txBody>
      <dsp:txXfrm>
        <a:off x="0" y="1825409"/>
        <a:ext cx="6254749" cy="1159200"/>
      </dsp:txXfrm>
    </dsp:sp>
    <dsp:sp modelId="{A9697823-2B4E-40E5-9619-3A333C60E4E0}">
      <dsp:nvSpPr>
        <dsp:cNvPr id="0" name=""/>
        <dsp:cNvSpPr/>
      </dsp:nvSpPr>
      <dsp:spPr>
        <a:xfrm>
          <a:off x="312737" y="1589249"/>
          <a:ext cx="4378324" cy="472320"/>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490" tIns="0" rIns="165490" bIns="0" numCol="1" spcCol="1270" anchor="ctr" anchorCtr="0">
          <a:noAutofit/>
        </a:bodyPr>
        <a:lstStyle/>
        <a:p>
          <a:pPr marL="0" lvl="0" indent="0" algn="l" defTabSz="711200">
            <a:lnSpc>
              <a:spcPct val="90000"/>
            </a:lnSpc>
            <a:spcBef>
              <a:spcPct val="0"/>
            </a:spcBef>
            <a:spcAft>
              <a:spcPct val="35000"/>
            </a:spcAft>
            <a:buNone/>
          </a:pPr>
          <a:r>
            <a:rPr lang="en-US" sz="1600" b="1" kern="1200"/>
            <a:t>SELFDESTRUCT</a:t>
          </a:r>
          <a:endParaRPr lang="en-US" sz="1600" kern="1200"/>
        </a:p>
      </dsp:txBody>
      <dsp:txXfrm>
        <a:off x="335794" y="1612306"/>
        <a:ext cx="4332210" cy="426206"/>
      </dsp:txXfrm>
    </dsp:sp>
    <dsp:sp modelId="{D1FE84F2-9A44-4319-80FF-B42EE5721ECB}">
      <dsp:nvSpPr>
        <dsp:cNvPr id="0" name=""/>
        <dsp:cNvSpPr/>
      </dsp:nvSpPr>
      <dsp:spPr>
        <a:xfrm>
          <a:off x="0" y="3307169"/>
          <a:ext cx="6254749" cy="115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5438" tIns="333248" rIns="485438"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Execute code of </a:t>
          </a:r>
          <a:r>
            <a:rPr lang="en-US" sz="1600" b="1" kern="1200"/>
            <a:t>target</a:t>
          </a:r>
        </a:p>
        <a:p>
          <a:pPr marL="171450" lvl="1" indent="-171450" algn="l" defTabSz="711200">
            <a:lnSpc>
              <a:spcPct val="90000"/>
            </a:lnSpc>
            <a:spcBef>
              <a:spcPct val="0"/>
            </a:spcBef>
            <a:spcAft>
              <a:spcPct val="15000"/>
            </a:spcAft>
            <a:buChar char="•"/>
          </a:pPr>
          <a:r>
            <a:rPr lang="en-US" sz="1600" kern="1200"/>
            <a:t>Target contract can give </a:t>
          </a:r>
          <a:r>
            <a:rPr lang="en-US" sz="1600" b="1" kern="1200"/>
            <a:t>CALL </a:t>
          </a:r>
          <a:r>
            <a:rPr lang="en-US" sz="1600" b="0" kern="1200"/>
            <a:t>or</a:t>
          </a:r>
          <a:r>
            <a:rPr lang="en-US" sz="1600" b="1" kern="1200"/>
            <a:t> SELFDESTRUCT</a:t>
          </a:r>
          <a:r>
            <a:rPr lang="en-US" sz="1600" kern="1200"/>
            <a:t> to transfer value</a:t>
          </a:r>
        </a:p>
      </dsp:txBody>
      <dsp:txXfrm>
        <a:off x="0" y="3307169"/>
        <a:ext cx="6254749" cy="1159200"/>
      </dsp:txXfrm>
    </dsp:sp>
    <dsp:sp modelId="{ACAD087E-29C4-4B0B-9195-B1524C832429}">
      <dsp:nvSpPr>
        <dsp:cNvPr id="0" name=""/>
        <dsp:cNvSpPr/>
      </dsp:nvSpPr>
      <dsp:spPr>
        <a:xfrm>
          <a:off x="312737" y="3071009"/>
          <a:ext cx="4378324" cy="472320"/>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490" tIns="0" rIns="165490" bIns="0" numCol="1" spcCol="1270" anchor="ctr" anchorCtr="0">
          <a:noAutofit/>
        </a:bodyPr>
        <a:lstStyle/>
        <a:p>
          <a:pPr marL="0" lvl="0" indent="0" algn="l" defTabSz="711200">
            <a:lnSpc>
              <a:spcPct val="90000"/>
            </a:lnSpc>
            <a:spcBef>
              <a:spcPct val="0"/>
            </a:spcBef>
            <a:spcAft>
              <a:spcPct val="35000"/>
            </a:spcAft>
            <a:buNone/>
          </a:pPr>
          <a:r>
            <a:rPr lang="en-US" sz="1600" b="1" kern="1200"/>
            <a:t>CALLCODE/DELEGATECALL</a:t>
          </a:r>
          <a:endParaRPr lang="en-US" sz="1600" kern="1200"/>
        </a:p>
      </dsp:txBody>
      <dsp:txXfrm>
        <a:off x="335794" y="3094066"/>
        <a:ext cx="4332210" cy="4262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1C04EA-334E-4FCA-88DB-4D8710417B33}">
      <dsp:nvSpPr>
        <dsp:cNvPr id="0" name=""/>
        <dsp:cNvSpPr/>
      </dsp:nvSpPr>
      <dsp:spPr>
        <a:xfrm>
          <a:off x="0" y="326219"/>
          <a:ext cx="5261428" cy="9639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8345" tIns="354076" rIns="408345"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solidFill>
                <a:schemeClr val="tx1"/>
              </a:solidFill>
              <a:latin typeface="Tenorite"/>
              <a:cs typeface="Arial"/>
            </a:rPr>
            <a:t>Load value for </a:t>
          </a:r>
          <a:r>
            <a:rPr lang="en-US" sz="1700" b="1" kern="1200">
              <a:solidFill>
                <a:schemeClr val="tx1"/>
              </a:solidFill>
              <a:latin typeface="Tenorite"/>
              <a:cs typeface="Arial"/>
            </a:rPr>
            <a:t>key</a:t>
          </a:r>
          <a:br>
            <a:rPr lang="en-US" sz="1700" b="0" kern="1200" dirty="0">
              <a:solidFill>
                <a:schemeClr val="tx1"/>
              </a:solidFill>
              <a:latin typeface="Tenorite"/>
              <a:cs typeface="Arial"/>
            </a:rPr>
          </a:br>
          <a:endParaRPr lang="en-US" sz="1700" b="0" kern="1200" dirty="0">
            <a:solidFill>
              <a:srgbClr val="000000"/>
            </a:solidFill>
            <a:latin typeface="Tenorite"/>
            <a:cs typeface="Arial"/>
          </a:endParaRPr>
        </a:p>
      </dsp:txBody>
      <dsp:txXfrm>
        <a:off x="0" y="326219"/>
        <a:ext cx="5261428" cy="963900"/>
      </dsp:txXfrm>
    </dsp:sp>
    <dsp:sp modelId="{13EEEE52-1C95-406B-8C1F-0C978D9CB0A9}">
      <dsp:nvSpPr>
        <dsp:cNvPr id="0" name=""/>
        <dsp:cNvSpPr/>
      </dsp:nvSpPr>
      <dsp:spPr>
        <a:xfrm>
          <a:off x="263071" y="75299"/>
          <a:ext cx="3682999" cy="501840"/>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209" tIns="0" rIns="139209" bIns="0" numCol="1" spcCol="1270" anchor="ctr" anchorCtr="0">
          <a:noAutofit/>
        </a:bodyPr>
        <a:lstStyle/>
        <a:p>
          <a:pPr marL="0" lvl="0" indent="0" algn="l" defTabSz="755650">
            <a:lnSpc>
              <a:spcPct val="90000"/>
            </a:lnSpc>
            <a:spcBef>
              <a:spcPct val="0"/>
            </a:spcBef>
            <a:spcAft>
              <a:spcPct val="35000"/>
            </a:spcAft>
            <a:buNone/>
          </a:pPr>
          <a:r>
            <a:rPr lang="en-US" sz="1700" b="1" kern="1200">
              <a:latin typeface="Tenorite"/>
            </a:rPr>
            <a:t>SLOAD</a:t>
          </a:r>
          <a:endParaRPr lang="en-US" sz="1700" kern="1200"/>
        </a:p>
      </dsp:txBody>
      <dsp:txXfrm>
        <a:off x="287569" y="99797"/>
        <a:ext cx="3634003" cy="452844"/>
      </dsp:txXfrm>
    </dsp:sp>
    <dsp:sp modelId="{1D7D84B1-FB0B-40F4-9393-C6BADEB201EB}">
      <dsp:nvSpPr>
        <dsp:cNvPr id="0" name=""/>
        <dsp:cNvSpPr/>
      </dsp:nvSpPr>
      <dsp:spPr>
        <a:xfrm>
          <a:off x="0" y="1632839"/>
          <a:ext cx="5261428" cy="9371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8345" tIns="354076" rIns="408345" bIns="120904" numCol="1" spcCol="1270" anchor="t" anchorCtr="0">
          <a:noAutofit/>
        </a:bodyPr>
        <a:lstStyle/>
        <a:p>
          <a:pPr marL="171450" lvl="1" indent="-171450" algn="l" defTabSz="755650" rtl="0">
            <a:lnSpc>
              <a:spcPct val="90000"/>
            </a:lnSpc>
            <a:spcBef>
              <a:spcPct val="0"/>
            </a:spcBef>
            <a:spcAft>
              <a:spcPct val="15000"/>
            </a:spcAft>
            <a:buChar char="•"/>
          </a:pPr>
          <a:r>
            <a:rPr lang="en-US" sz="1700" kern="1200">
              <a:solidFill>
                <a:schemeClr val="tx1"/>
              </a:solidFill>
              <a:latin typeface="Tenorite"/>
              <a:cs typeface="Arial"/>
            </a:rPr>
            <a:t>Store </a:t>
          </a:r>
          <a:r>
            <a:rPr lang="en-US" sz="1700" b="1" kern="1200">
              <a:solidFill>
                <a:schemeClr val="tx1"/>
              </a:solidFill>
              <a:latin typeface="Tenorite"/>
              <a:cs typeface="Arial"/>
            </a:rPr>
            <a:t>value</a:t>
          </a:r>
          <a:r>
            <a:rPr lang="en-US" sz="1700" kern="1200">
              <a:solidFill>
                <a:schemeClr val="tx1"/>
              </a:solidFill>
              <a:latin typeface="Tenorite"/>
              <a:cs typeface="Arial"/>
            </a:rPr>
            <a:t> at </a:t>
          </a:r>
          <a:r>
            <a:rPr lang="en-US" sz="1700" b="1" kern="1200">
              <a:solidFill>
                <a:schemeClr val="tx1"/>
              </a:solidFill>
              <a:latin typeface="Tenorite"/>
              <a:cs typeface="Arial"/>
            </a:rPr>
            <a:t>key</a:t>
          </a:r>
          <a:br>
            <a:rPr lang="en-US" sz="1700" kern="1200" dirty="0"/>
          </a:br>
          <a:endParaRPr lang="en-US" sz="1700" b="1" kern="1200" dirty="0">
            <a:solidFill>
              <a:schemeClr val="tx1"/>
            </a:solidFill>
            <a:latin typeface="Tenorite"/>
            <a:cs typeface="Arial"/>
          </a:endParaRPr>
        </a:p>
      </dsp:txBody>
      <dsp:txXfrm>
        <a:off x="0" y="1632839"/>
        <a:ext cx="5261428" cy="937125"/>
      </dsp:txXfrm>
    </dsp:sp>
    <dsp:sp modelId="{A9697823-2B4E-40E5-9619-3A333C60E4E0}">
      <dsp:nvSpPr>
        <dsp:cNvPr id="0" name=""/>
        <dsp:cNvSpPr/>
      </dsp:nvSpPr>
      <dsp:spPr>
        <a:xfrm>
          <a:off x="263071" y="1381919"/>
          <a:ext cx="3682999" cy="501840"/>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209" tIns="0" rIns="139209" bIns="0" numCol="1" spcCol="1270" anchor="ctr" anchorCtr="0">
          <a:noAutofit/>
        </a:bodyPr>
        <a:lstStyle/>
        <a:p>
          <a:pPr marL="0" lvl="0" indent="0" algn="l" defTabSz="755650">
            <a:lnSpc>
              <a:spcPct val="90000"/>
            </a:lnSpc>
            <a:spcBef>
              <a:spcPct val="0"/>
            </a:spcBef>
            <a:spcAft>
              <a:spcPct val="35000"/>
            </a:spcAft>
            <a:buNone/>
          </a:pPr>
          <a:r>
            <a:rPr lang="en-US" sz="1700" b="1" kern="1200">
              <a:latin typeface="Tenorite"/>
            </a:rPr>
            <a:t>SSTORE</a:t>
          </a:r>
          <a:endParaRPr lang="en-US" sz="1700" kern="1200"/>
        </a:p>
      </dsp:txBody>
      <dsp:txXfrm>
        <a:off x="287569" y="1406417"/>
        <a:ext cx="3634003" cy="452844"/>
      </dsp:txXfrm>
    </dsp:sp>
    <dsp:sp modelId="{D1FE84F2-9A44-4319-80FF-B42EE5721ECB}">
      <dsp:nvSpPr>
        <dsp:cNvPr id="0" name=""/>
        <dsp:cNvSpPr/>
      </dsp:nvSpPr>
      <dsp:spPr>
        <a:xfrm>
          <a:off x="0" y="2912684"/>
          <a:ext cx="5261428" cy="12048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8345" tIns="354076" rIns="408345" bIns="120904" numCol="1" spcCol="1270" anchor="t" anchorCtr="0">
          <a:noAutofit/>
        </a:bodyPr>
        <a:lstStyle/>
        <a:p>
          <a:pPr marL="171450" lvl="1" indent="-171450" algn="l" defTabSz="755650" rtl="0">
            <a:lnSpc>
              <a:spcPct val="90000"/>
            </a:lnSpc>
            <a:spcBef>
              <a:spcPct val="0"/>
            </a:spcBef>
            <a:spcAft>
              <a:spcPct val="15000"/>
            </a:spcAft>
            <a:buChar char="•"/>
          </a:pPr>
          <a:r>
            <a:rPr lang="en-US" sz="1700" kern="1200">
              <a:solidFill>
                <a:schemeClr val="tx1"/>
              </a:solidFill>
              <a:latin typeface="Tenorite"/>
              <a:cs typeface="Arial"/>
            </a:rPr>
            <a:t>Compute Keccak-256 hash over </a:t>
          </a:r>
          <a:r>
            <a:rPr lang="en-US" sz="1700" b="1" kern="1200">
              <a:solidFill>
                <a:schemeClr val="tx1"/>
              </a:solidFill>
              <a:latin typeface="Tenorite"/>
              <a:cs typeface="Arial"/>
            </a:rPr>
            <a:t>memory[offset: offset + </a:t>
          </a:r>
          <a:r>
            <a:rPr lang="en-US" sz="1700" b="1" kern="1200" err="1">
              <a:solidFill>
                <a:schemeClr val="tx1"/>
              </a:solidFill>
              <a:latin typeface="Tenorite"/>
              <a:cs typeface="Arial"/>
            </a:rPr>
            <a:t>len</a:t>
          </a:r>
          <a:r>
            <a:rPr lang="en-US" sz="1700" b="1" kern="1200">
              <a:solidFill>
                <a:srgbClr val="000000"/>
              </a:solidFill>
              <a:latin typeface="Tenorite"/>
              <a:cs typeface="Arial"/>
            </a:rPr>
            <a:t>]</a:t>
          </a:r>
          <a:r>
            <a:rPr lang="en-US" sz="1700" kern="1200" dirty="0">
              <a:solidFill>
                <a:srgbClr val="000000"/>
              </a:solidFill>
              <a:latin typeface="Tenorite"/>
              <a:cs typeface="Arial"/>
            </a:rPr>
            <a:t> </a:t>
          </a:r>
        </a:p>
        <a:p>
          <a:pPr marL="171450" lvl="1" indent="-171450" algn="l" defTabSz="755650">
            <a:lnSpc>
              <a:spcPct val="90000"/>
            </a:lnSpc>
            <a:spcBef>
              <a:spcPct val="0"/>
            </a:spcBef>
            <a:spcAft>
              <a:spcPct val="15000"/>
            </a:spcAft>
            <a:buChar char="•"/>
          </a:pPr>
          <a:r>
            <a:rPr lang="en-US" sz="1700" kern="1200">
              <a:solidFill>
                <a:schemeClr val="tx1"/>
              </a:solidFill>
              <a:latin typeface="Tenorite"/>
              <a:cs typeface="Arial"/>
            </a:rPr>
            <a:t>Used to implement </a:t>
          </a:r>
          <a:r>
            <a:rPr lang="en-US" sz="1700" b="1" kern="1200">
              <a:solidFill>
                <a:schemeClr val="tx1"/>
              </a:solidFill>
              <a:latin typeface="Tenorite"/>
              <a:cs typeface="Arial"/>
            </a:rPr>
            <a:t>mapping</a:t>
          </a:r>
          <a:r>
            <a:rPr lang="en-US" sz="1700" kern="1200">
              <a:solidFill>
                <a:schemeClr val="tx1"/>
              </a:solidFill>
              <a:latin typeface="Tenorite"/>
              <a:cs typeface="Arial"/>
            </a:rPr>
            <a:t> in Solidity</a:t>
          </a:r>
          <a:endParaRPr lang="en-US" sz="1700" kern="1200">
            <a:solidFill>
              <a:srgbClr val="000000"/>
            </a:solidFill>
            <a:latin typeface="Tenorite"/>
            <a:cs typeface="Arial"/>
          </a:endParaRPr>
        </a:p>
      </dsp:txBody>
      <dsp:txXfrm>
        <a:off x="0" y="2912684"/>
        <a:ext cx="5261428" cy="1204875"/>
      </dsp:txXfrm>
    </dsp:sp>
    <dsp:sp modelId="{ACAD087E-29C4-4B0B-9195-B1524C832429}">
      <dsp:nvSpPr>
        <dsp:cNvPr id="0" name=""/>
        <dsp:cNvSpPr/>
      </dsp:nvSpPr>
      <dsp:spPr>
        <a:xfrm>
          <a:off x="263071" y="2661764"/>
          <a:ext cx="3682999" cy="501840"/>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209" tIns="0" rIns="139209" bIns="0" numCol="1" spcCol="1270" anchor="ctr" anchorCtr="0">
          <a:noAutofit/>
        </a:bodyPr>
        <a:lstStyle/>
        <a:p>
          <a:pPr marL="0" lvl="0" indent="0" algn="l" defTabSz="755650">
            <a:lnSpc>
              <a:spcPct val="90000"/>
            </a:lnSpc>
            <a:spcBef>
              <a:spcPct val="0"/>
            </a:spcBef>
            <a:spcAft>
              <a:spcPct val="35000"/>
            </a:spcAft>
            <a:buNone/>
          </a:pPr>
          <a:r>
            <a:rPr lang="en-US" sz="1700" b="1" kern="1200">
              <a:latin typeface="Tenorite"/>
            </a:rPr>
            <a:t>SHA3</a:t>
          </a:r>
          <a:endParaRPr lang="en-US" sz="1700" kern="1200"/>
        </a:p>
      </dsp:txBody>
      <dsp:txXfrm>
        <a:off x="287569" y="2686262"/>
        <a:ext cx="3634003" cy="4528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418446-E30D-441E-A3F5-60CB4BF6995C}">
      <dsp:nvSpPr>
        <dsp:cNvPr id="0" name=""/>
        <dsp:cNvSpPr/>
      </dsp:nvSpPr>
      <dsp:spPr>
        <a:xfrm>
          <a:off x="0" y="538"/>
          <a:ext cx="939240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B5EAC8-D266-4533-833B-50802C0ABA77}">
      <dsp:nvSpPr>
        <dsp:cNvPr id="0" name=""/>
        <dsp:cNvSpPr/>
      </dsp:nvSpPr>
      <dsp:spPr>
        <a:xfrm>
          <a:off x="0" y="538"/>
          <a:ext cx="9392403" cy="881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100000"/>
            </a:lnSpc>
            <a:spcBef>
              <a:spcPct val="0"/>
            </a:spcBef>
            <a:spcAft>
              <a:spcPct val="35000"/>
            </a:spcAft>
            <a:buNone/>
          </a:pPr>
          <a:r>
            <a:rPr lang="en-US" sz="1600" kern="1200"/>
            <a:t>The author provided a GitHub repository of the code along with running instructions but </a:t>
          </a:r>
          <a:r>
            <a:rPr lang="en-US" sz="1600" b="1" kern="1200"/>
            <a:t>did not provide a dataset</a:t>
          </a:r>
          <a:r>
            <a:rPr lang="en-US" sz="1600" kern="1200">
              <a:latin typeface="Tenorite"/>
            </a:rPr>
            <a:t>.</a:t>
          </a:r>
          <a:endParaRPr lang="en-US" sz="1600" kern="1200"/>
        </a:p>
      </dsp:txBody>
      <dsp:txXfrm>
        <a:off x="0" y="538"/>
        <a:ext cx="9392403" cy="881963"/>
      </dsp:txXfrm>
    </dsp:sp>
    <dsp:sp modelId="{95F9B26F-B819-40F8-8D03-B42EFF17773A}">
      <dsp:nvSpPr>
        <dsp:cNvPr id="0" name=""/>
        <dsp:cNvSpPr/>
      </dsp:nvSpPr>
      <dsp:spPr>
        <a:xfrm>
          <a:off x="0" y="882502"/>
          <a:ext cx="939240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A26ADA-06D8-4B0D-A131-0B59A0B65314}">
      <dsp:nvSpPr>
        <dsp:cNvPr id="0" name=""/>
        <dsp:cNvSpPr/>
      </dsp:nvSpPr>
      <dsp:spPr>
        <a:xfrm>
          <a:off x="0" y="882502"/>
          <a:ext cx="9392403" cy="881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100000"/>
            </a:lnSpc>
            <a:spcBef>
              <a:spcPct val="0"/>
            </a:spcBef>
            <a:spcAft>
              <a:spcPct val="35000"/>
            </a:spcAft>
            <a:buNone/>
          </a:pPr>
          <a:r>
            <a:rPr lang="en-US" sz="1600" kern="1200"/>
            <a:t>The author extracted the bytecode of </a:t>
          </a:r>
          <a:r>
            <a:rPr lang="en-US" sz="1600" b="1" kern="1200"/>
            <a:t>784,344</a:t>
          </a:r>
          <a:r>
            <a:rPr lang="en-US" sz="1600" kern="1200"/>
            <a:t> total contracts from blockchain in 2017 which requires a large amount of compute power and memory to replicate the state of the entire EVM.</a:t>
          </a:r>
        </a:p>
      </dsp:txBody>
      <dsp:txXfrm>
        <a:off x="0" y="882502"/>
        <a:ext cx="9392403" cy="881963"/>
      </dsp:txXfrm>
    </dsp:sp>
    <dsp:sp modelId="{8453BCF8-B887-4BA2-8DC6-07EC8727676F}">
      <dsp:nvSpPr>
        <dsp:cNvPr id="0" name=""/>
        <dsp:cNvSpPr/>
      </dsp:nvSpPr>
      <dsp:spPr>
        <a:xfrm>
          <a:off x="0" y="1764466"/>
          <a:ext cx="939240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414579-6D4B-4531-8520-8F443166E222}">
      <dsp:nvSpPr>
        <dsp:cNvPr id="0" name=""/>
        <dsp:cNvSpPr/>
      </dsp:nvSpPr>
      <dsp:spPr>
        <a:xfrm>
          <a:off x="0" y="1764466"/>
          <a:ext cx="9392403" cy="881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100000"/>
            </a:lnSpc>
            <a:spcBef>
              <a:spcPct val="0"/>
            </a:spcBef>
            <a:spcAft>
              <a:spcPct val="35000"/>
            </a:spcAft>
            <a:buNone/>
          </a:pPr>
          <a:r>
            <a:rPr lang="en-US" sz="1600" kern="1200"/>
            <a:t>After many failed attempts at trying to parse the current state of EVM and trying to use the EtherScan API for getting bytecode of deployed contracts we decided to adopt an alternate strategy.</a:t>
          </a:r>
        </a:p>
      </dsp:txBody>
      <dsp:txXfrm>
        <a:off x="0" y="1764466"/>
        <a:ext cx="9392403" cy="881963"/>
      </dsp:txXfrm>
    </dsp:sp>
    <dsp:sp modelId="{FB4FF59C-D0BD-4382-99EC-B5F41AEF1421}">
      <dsp:nvSpPr>
        <dsp:cNvPr id="0" name=""/>
        <dsp:cNvSpPr/>
      </dsp:nvSpPr>
      <dsp:spPr>
        <a:xfrm>
          <a:off x="0" y="2646429"/>
          <a:ext cx="939240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892732-8783-486D-9B0E-446C965E8F74}">
      <dsp:nvSpPr>
        <dsp:cNvPr id="0" name=""/>
        <dsp:cNvSpPr/>
      </dsp:nvSpPr>
      <dsp:spPr>
        <a:xfrm>
          <a:off x="0" y="2646429"/>
          <a:ext cx="9392403" cy="881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100000"/>
            </a:lnSpc>
            <a:spcBef>
              <a:spcPct val="0"/>
            </a:spcBef>
            <a:spcAft>
              <a:spcPct val="35000"/>
            </a:spcAft>
            <a:buNone/>
          </a:pPr>
          <a:r>
            <a:rPr lang="en-US" sz="1600" kern="1200"/>
            <a:t>We looked for datasets created by other vulnerability detection tools and we found a dataset: </a:t>
          </a:r>
          <a:r>
            <a:rPr lang="en-US" sz="1600" kern="1200" dirty="0">
              <a:hlinkClick xmlns:r="http://schemas.openxmlformats.org/officeDocument/2006/relationships" r:id="rId1"/>
            </a:rPr>
            <a:t>https://huggingface.co/datasets/mwritescode/slither-audited-smart-contracts/tree/main</a:t>
          </a:r>
          <a:endParaRPr lang="en-US" sz="1600" kern="1200" dirty="0"/>
        </a:p>
      </dsp:txBody>
      <dsp:txXfrm>
        <a:off x="0" y="2646429"/>
        <a:ext cx="9392403" cy="881963"/>
      </dsp:txXfrm>
    </dsp:sp>
    <dsp:sp modelId="{57762FFA-D3DC-4FFA-BABB-229E27866BF7}">
      <dsp:nvSpPr>
        <dsp:cNvPr id="0" name=""/>
        <dsp:cNvSpPr/>
      </dsp:nvSpPr>
      <dsp:spPr>
        <a:xfrm>
          <a:off x="0" y="3528393"/>
          <a:ext cx="939240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B6B581-C33A-488C-BFA9-06920731F544}">
      <dsp:nvSpPr>
        <dsp:cNvPr id="0" name=""/>
        <dsp:cNvSpPr/>
      </dsp:nvSpPr>
      <dsp:spPr>
        <a:xfrm>
          <a:off x="0" y="3528393"/>
          <a:ext cx="9392403" cy="881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100000"/>
            </a:lnSpc>
            <a:spcBef>
              <a:spcPct val="0"/>
            </a:spcBef>
            <a:spcAft>
              <a:spcPct val="35000"/>
            </a:spcAft>
            <a:buNone/>
          </a:pPr>
          <a:r>
            <a:rPr lang="en-US" sz="1600" kern="1200"/>
            <a:t>We randomly picked </a:t>
          </a:r>
          <a:r>
            <a:rPr lang="en-US" sz="1600" b="1" kern="1200"/>
            <a:t>1000</a:t>
          </a:r>
          <a:r>
            <a:rPr lang="en-US" sz="1600" kern="1200"/>
            <a:t> contracts from the above dataset and performed our analysis on </a:t>
          </a:r>
          <a:r>
            <a:rPr lang="en-US" sz="1600" kern="1200">
              <a:latin typeface="Tenorite"/>
            </a:rPr>
            <a:t>them.</a:t>
          </a:r>
          <a:endParaRPr lang="en-US" sz="1600" kern="1200"/>
        </a:p>
      </dsp:txBody>
      <dsp:txXfrm>
        <a:off x="0" y="3528393"/>
        <a:ext cx="9392403" cy="88196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4/16/2023</a:t>
            </a:fld>
            <a:endParaRPr lang="en-US"/>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4/16/2023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endParaRPr lang="en-US"/>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endParaRPr lang="en-US"/>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endParaRPr lang="en-US"/>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endParaRPr lang="en-US"/>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endParaRPr lang="en-US"/>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endParaRPr lang="en-US"/>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endParaRPr lang="en-US"/>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endParaRPr lang="en-US"/>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31.png"/><Relationship Id="rId7" Type="http://schemas.openxmlformats.org/officeDocument/2006/relationships/diagramQuickStyle" Target="../diagrams/quickStyle3.xml"/><Relationship Id="rId2"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32.png"/><Relationship Id="rId9" Type="http://schemas.microsoft.com/office/2007/relationships/diagramDrawing" Target="../diagrams/drawing3.xml"/></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diagramLayout" Target="../diagrams/layout4.xml"/><Relationship Id="rId7" Type="http://schemas.openxmlformats.org/officeDocument/2006/relationships/image" Target="../media/image33.png"/><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hyperlink" Target="mailto:Shars05@pfw.edu" TargetMode="Externa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8.png"/><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3468" y="-104926"/>
            <a:ext cx="4620584" cy="4567137"/>
          </a:xfrm>
        </p:spPr>
        <p:txBody>
          <a:bodyPr>
            <a:normAutofit/>
          </a:bodyPr>
          <a:lstStyle/>
          <a:p>
            <a:r>
              <a:rPr lang="en-US" sz="4400"/>
              <a:t>TEETHER: Gnawing at Ethereum to Automatically Exploit Smart Contracts</a:t>
            </a:r>
            <a:endParaRPr lang="en-US"/>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731914" y="4828649"/>
            <a:ext cx="4634191" cy="1224529"/>
          </a:xfrm>
        </p:spPr>
        <p:txBody>
          <a:bodyPr vert="horz" lIns="91440" tIns="45720" rIns="91440" bIns="45720" rtlCol="0" anchor="t">
            <a:normAutofit/>
          </a:bodyPr>
          <a:lstStyle/>
          <a:p>
            <a:r>
              <a:rPr lang="en-US" i="1"/>
              <a:t>A PRESENTATION BY</a:t>
            </a:r>
          </a:p>
          <a:p>
            <a:r>
              <a:rPr lang="en-US" sz="1800" b="1"/>
              <a:t>SANIDHYA SHARMA </a:t>
            </a:r>
          </a:p>
          <a:p>
            <a:r>
              <a:rPr lang="en-US" sz="1800" b="1"/>
              <a:t>ANURADHA RAMCHANDRAN</a:t>
            </a:r>
          </a:p>
        </p:txBody>
      </p:sp>
      <p:pic>
        <p:nvPicPr>
          <p:cNvPr id="5" name="Picture 4">
            <a:extLst>
              <a:ext uri="{FF2B5EF4-FFF2-40B4-BE49-F238E27FC236}">
                <a16:creationId xmlns:a16="http://schemas.microsoft.com/office/drawing/2014/main" id="{E1D2483A-4B34-F865-59D6-EE5FECBB6CF7}"/>
              </a:ext>
            </a:extLst>
          </p:cNvPr>
          <p:cNvPicPr>
            <a:picLocks noChangeAspect="1"/>
          </p:cNvPicPr>
          <p:nvPr/>
        </p:nvPicPr>
        <p:blipFill rotWithShape="1">
          <a:blip r:embed="rId2"/>
          <a:srcRect l="27550" r="2913" b="5"/>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586058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500"/>
                                  </p:stCondLst>
                                  <p:iterate>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700"/>
                                        <p:tgtEl>
                                          <p:spTgt spid="3">
                                            <p:txEl>
                                              <p:pRg st="2" end="2"/>
                                            </p:txEl>
                                          </p:spTgt>
                                        </p:tgtEl>
                                      </p:cBhvr>
                                    </p:animEffect>
                                  </p:childTnLst>
                                </p:cTn>
                              </p:par>
                              <p:par>
                                <p:cTn id="18" presetID="10" presetClass="entr" presetSubtype="0" fill="hold" grpId="0" nodeType="withEffect">
                                  <p:stCondLst>
                                    <p:cond delay="1000"/>
                                  </p:stCondLst>
                                  <p:iterate>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2673870" y="632055"/>
            <a:ext cx="5975646" cy="504936"/>
          </a:xfrm>
        </p:spPr>
        <p:txBody>
          <a:bodyPr vert="horz" lIns="91440" tIns="45720" rIns="91440" bIns="45720" rtlCol="0" anchor="b">
            <a:noAutofit/>
          </a:bodyPr>
          <a:lstStyle/>
          <a:p>
            <a:pPr algn="ctr"/>
            <a:r>
              <a:rPr lang="en-US">
                <a:latin typeface="Tenorite"/>
                <a:ea typeface="+mj-lt"/>
                <a:cs typeface="Arial"/>
              </a:rPr>
              <a:t>Critical Instructions</a:t>
            </a:r>
            <a:endParaRPr lang="en-US">
              <a:latin typeface="Tenorite"/>
            </a:endParaRPr>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2463800" y="6356350"/>
            <a:ext cx="3479800" cy="365125"/>
          </a:xfrm>
        </p:spPr>
        <p:txBody>
          <a:bodyPr/>
          <a:lstStyle/>
          <a:p>
            <a:r>
              <a:rPr lang="en-US">
                <a:ea typeface="+mn-lt"/>
                <a:cs typeface="+mn-lt"/>
              </a:rPr>
              <a:t>TEETHER: GNAWING AT ETHEREUM TO AUTOMATICALLY EXPLOIT SMART CONTRACTS</a:t>
            </a:r>
            <a:endParaRPr lang="en-US"/>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a:t>
            </a:fld>
            <a:endParaRPr lang="en-US"/>
          </a:p>
        </p:txBody>
      </p:sp>
      <p:pic>
        <p:nvPicPr>
          <p:cNvPr id="4" name="Picture 6" descr="Graphical user interface, application&#10;&#10;Description automatically generated">
            <a:extLst>
              <a:ext uri="{FF2B5EF4-FFF2-40B4-BE49-F238E27FC236}">
                <a16:creationId xmlns:a16="http://schemas.microsoft.com/office/drawing/2014/main" id="{1E99F71F-EA50-270F-6827-FC747661DD24}"/>
              </a:ext>
            </a:extLst>
          </p:cNvPr>
          <p:cNvPicPr>
            <a:picLocks noChangeAspect="1"/>
          </p:cNvPicPr>
          <p:nvPr/>
        </p:nvPicPr>
        <p:blipFill>
          <a:blip r:embed="rId2"/>
          <a:stretch>
            <a:fillRect/>
          </a:stretch>
        </p:blipFill>
        <p:spPr>
          <a:xfrm>
            <a:off x="8139508" y="1713912"/>
            <a:ext cx="3067050" cy="1143000"/>
          </a:xfrm>
          <a:prstGeom prst="rect">
            <a:avLst/>
          </a:prstGeom>
        </p:spPr>
      </p:pic>
      <p:pic>
        <p:nvPicPr>
          <p:cNvPr id="7" name="Picture 7" descr="A picture containing shape&#10;&#10;Description automatically generated">
            <a:extLst>
              <a:ext uri="{FF2B5EF4-FFF2-40B4-BE49-F238E27FC236}">
                <a16:creationId xmlns:a16="http://schemas.microsoft.com/office/drawing/2014/main" id="{46E9F2A4-6F6A-8545-5EB2-519C9E29DEBF}"/>
              </a:ext>
            </a:extLst>
          </p:cNvPr>
          <p:cNvPicPr>
            <a:picLocks noChangeAspect="1"/>
          </p:cNvPicPr>
          <p:nvPr/>
        </p:nvPicPr>
        <p:blipFill>
          <a:blip r:embed="rId3"/>
          <a:stretch>
            <a:fillRect/>
          </a:stretch>
        </p:blipFill>
        <p:spPr>
          <a:xfrm>
            <a:off x="8075419" y="3224473"/>
            <a:ext cx="3190875" cy="1038225"/>
          </a:xfrm>
          <a:prstGeom prst="rect">
            <a:avLst/>
          </a:prstGeom>
        </p:spPr>
      </p:pic>
      <p:pic>
        <p:nvPicPr>
          <p:cNvPr id="8" name="Picture 8" descr="A picture containing graphical user interface&#10;&#10;Description automatically generated">
            <a:extLst>
              <a:ext uri="{FF2B5EF4-FFF2-40B4-BE49-F238E27FC236}">
                <a16:creationId xmlns:a16="http://schemas.microsoft.com/office/drawing/2014/main" id="{763FA953-86DD-377F-295E-D8DD79EAC75D}"/>
              </a:ext>
            </a:extLst>
          </p:cNvPr>
          <p:cNvPicPr>
            <a:picLocks noChangeAspect="1"/>
          </p:cNvPicPr>
          <p:nvPr/>
        </p:nvPicPr>
        <p:blipFill>
          <a:blip r:embed="rId4"/>
          <a:stretch>
            <a:fillRect/>
          </a:stretch>
        </p:blipFill>
        <p:spPr>
          <a:xfrm>
            <a:off x="7986552" y="4710003"/>
            <a:ext cx="3371850" cy="1143000"/>
          </a:xfrm>
          <a:prstGeom prst="rect">
            <a:avLst/>
          </a:prstGeom>
        </p:spPr>
      </p:pic>
      <p:graphicFrame>
        <p:nvGraphicFramePr>
          <p:cNvPr id="10" name="Text Placeholder 2">
            <a:extLst>
              <a:ext uri="{FF2B5EF4-FFF2-40B4-BE49-F238E27FC236}">
                <a16:creationId xmlns:a16="http://schemas.microsoft.com/office/drawing/2014/main" id="{9B439CF6-00FD-B0DA-4EDA-896D01B8CCB5}"/>
              </a:ext>
            </a:extLst>
          </p:cNvPr>
          <p:cNvGraphicFramePr/>
          <p:nvPr>
            <p:extLst>
              <p:ext uri="{D42A27DB-BD31-4B8C-83A1-F6EECF244321}">
                <p14:modId xmlns:p14="http://schemas.microsoft.com/office/powerpoint/2010/main" val="4156407409"/>
              </p:ext>
            </p:extLst>
          </p:nvPr>
        </p:nvGraphicFramePr>
        <p:xfrm>
          <a:off x="642480" y="1577528"/>
          <a:ext cx="6254749" cy="457385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251394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2673870" y="632055"/>
            <a:ext cx="5975646" cy="504936"/>
          </a:xfrm>
        </p:spPr>
        <p:txBody>
          <a:bodyPr vert="horz" lIns="91440" tIns="45720" rIns="91440" bIns="45720" rtlCol="0" anchor="b">
            <a:noAutofit/>
          </a:bodyPr>
          <a:lstStyle/>
          <a:p>
            <a:pPr algn="ctr"/>
            <a:r>
              <a:rPr lang="en-US">
                <a:latin typeface="Tenorite"/>
                <a:ea typeface="+mj-lt"/>
                <a:cs typeface="Arial"/>
              </a:rPr>
              <a:t>Critical Instructions</a:t>
            </a:r>
            <a:endParaRPr lang="en-US">
              <a:latin typeface="Tenorite"/>
            </a:endParaRPr>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2463800" y="6356350"/>
            <a:ext cx="3479800" cy="365125"/>
          </a:xfrm>
        </p:spPr>
        <p:txBody>
          <a:bodyPr/>
          <a:lstStyle/>
          <a:p>
            <a:r>
              <a:rPr lang="en-US">
                <a:ea typeface="+mn-lt"/>
                <a:cs typeface="+mn-lt"/>
              </a:rPr>
              <a:t>TEETHER: GNAWING AT ETHEREUM TO AUTOMATICALLY EXPLOIT SMART CONTRACTS</a:t>
            </a:r>
            <a:endParaRPr lang="en-US"/>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a:t>
            </a:fld>
            <a:endParaRPr lang="en-US"/>
          </a:p>
        </p:txBody>
      </p:sp>
      <p:graphicFrame>
        <p:nvGraphicFramePr>
          <p:cNvPr id="10" name="Text Placeholder 2">
            <a:extLst>
              <a:ext uri="{FF2B5EF4-FFF2-40B4-BE49-F238E27FC236}">
                <a16:creationId xmlns:a16="http://schemas.microsoft.com/office/drawing/2014/main" id="{9B439CF6-00FD-B0DA-4EDA-896D01B8CCB5}"/>
              </a:ext>
            </a:extLst>
          </p:cNvPr>
          <p:cNvGraphicFramePr/>
          <p:nvPr>
            <p:extLst>
              <p:ext uri="{D42A27DB-BD31-4B8C-83A1-F6EECF244321}">
                <p14:modId xmlns:p14="http://schemas.microsoft.com/office/powerpoint/2010/main" val="1906221842"/>
              </p:ext>
            </p:extLst>
          </p:nvPr>
        </p:nvGraphicFramePr>
        <p:xfrm>
          <a:off x="642480" y="1591135"/>
          <a:ext cx="5261428" cy="41928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82" name="Picture 9" descr="A picture containing timeline&#10;&#10;Description automatically generated">
            <a:extLst>
              <a:ext uri="{FF2B5EF4-FFF2-40B4-BE49-F238E27FC236}">
                <a16:creationId xmlns:a16="http://schemas.microsoft.com/office/drawing/2014/main" id="{9B30F0B9-4772-E50A-39B3-5899915E0743}"/>
              </a:ext>
            </a:extLst>
          </p:cNvPr>
          <p:cNvPicPr>
            <a:picLocks noChangeAspect="1"/>
          </p:cNvPicPr>
          <p:nvPr/>
        </p:nvPicPr>
        <p:blipFill rotWithShape="1">
          <a:blip r:embed="rId7"/>
          <a:srcRect b="55319"/>
          <a:stretch/>
        </p:blipFill>
        <p:spPr>
          <a:xfrm>
            <a:off x="8210903" y="1431186"/>
            <a:ext cx="2743200" cy="1299073"/>
          </a:xfrm>
          <a:prstGeom prst="rect">
            <a:avLst/>
          </a:prstGeom>
        </p:spPr>
      </p:pic>
      <p:pic>
        <p:nvPicPr>
          <p:cNvPr id="784" name="Picture 10" descr="A picture containing timeline&#10;&#10;Description automatically generated">
            <a:extLst>
              <a:ext uri="{FF2B5EF4-FFF2-40B4-BE49-F238E27FC236}">
                <a16:creationId xmlns:a16="http://schemas.microsoft.com/office/drawing/2014/main" id="{8DC1BCA5-D730-43A1-7E8E-CC5B71AFEA90}"/>
              </a:ext>
            </a:extLst>
          </p:cNvPr>
          <p:cNvPicPr>
            <a:picLocks noChangeAspect="1"/>
          </p:cNvPicPr>
          <p:nvPr/>
        </p:nvPicPr>
        <p:blipFill rotWithShape="1">
          <a:blip r:embed="rId7"/>
          <a:srcRect t="53191" b="-1064"/>
          <a:stretch/>
        </p:blipFill>
        <p:spPr>
          <a:xfrm>
            <a:off x="8359573" y="2941831"/>
            <a:ext cx="2494189" cy="1313738"/>
          </a:xfrm>
          <a:prstGeom prst="rect">
            <a:avLst/>
          </a:prstGeom>
        </p:spPr>
      </p:pic>
      <p:pic>
        <p:nvPicPr>
          <p:cNvPr id="786" name="Picture 11" descr="Graphical user interface, application&#10;&#10;Description automatically generated">
            <a:extLst>
              <a:ext uri="{FF2B5EF4-FFF2-40B4-BE49-F238E27FC236}">
                <a16:creationId xmlns:a16="http://schemas.microsoft.com/office/drawing/2014/main" id="{CB956B75-8C07-AC56-718B-B8295F0D2EA5}"/>
              </a:ext>
            </a:extLst>
          </p:cNvPr>
          <p:cNvPicPr>
            <a:picLocks noChangeAspect="1"/>
          </p:cNvPicPr>
          <p:nvPr/>
        </p:nvPicPr>
        <p:blipFill>
          <a:blip r:embed="rId8"/>
          <a:stretch>
            <a:fillRect/>
          </a:stretch>
        </p:blipFill>
        <p:spPr>
          <a:xfrm>
            <a:off x="8089111" y="4791813"/>
            <a:ext cx="2762250" cy="1028700"/>
          </a:xfrm>
          <a:prstGeom prst="rect">
            <a:avLst/>
          </a:prstGeom>
        </p:spPr>
      </p:pic>
    </p:spTree>
    <p:extLst>
      <p:ext uri="{BB962C8B-B14F-4D97-AF65-F5344CB8AC3E}">
        <p14:creationId xmlns:p14="http://schemas.microsoft.com/office/powerpoint/2010/main" val="3898833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0"/>
            <a:ext cx="4654286"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155559" y="637762"/>
            <a:ext cx="2899568" cy="5576770"/>
          </a:xfrm>
        </p:spPr>
        <p:txBody>
          <a:bodyPr vert="horz" lIns="91440" tIns="45720" rIns="91440" bIns="45720" rtlCol="0" anchor="ctr">
            <a:normAutofit/>
          </a:bodyPr>
          <a:lstStyle/>
          <a:p>
            <a:r>
              <a:rPr lang="en-US" sz="2300" kern="1200">
                <a:solidFill>
                  <a:schemeClr val="bg1"/>
                </a:solidFill>
                <a:latin typeface="+mj-lt"/>
                <a:ea typeface="+mj-ea"/>
                <a:cs typeface="+mj-cs"/>
              </a:rPr>
              <a:t>Defining Vulnerabilities</a:t>
            </a:r>
          </a:p>
        </p:txBody>
      </p:sp>
      <p:sp>
        <p:nvSpPr>
          <p:cNvPr id="13" name="Rectangle 12">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2535" y="0"/>
            <a:ext cx="7539455"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267883" y="637762"/>
            <a:ext cx="6403400" cy="5740055"/>
          </a:xfrm>
        </p:spPr>
        <p:txBody>
          <a:bodyPr vert="horz" lIns="91440" tIns="45720" rIns="91440" bIns="45720" rtlCol="0" anchor="ctr">
            <a:normAutofit/>
          </a:bodyPr>
          <a:lstStyle/>
          <a:p>
            <a:pPr marL="285750" indent="-285750">
              <a:lnSpc>
                <a:spcPct val="90000"/>
              </a:lnSpc>
              <a:buChar char="•"/>
            </a:pPr>
            <a:r>
              <a:rPr lang="en-US" sz="1800" b="1" kern="1200">
                <a:latin typeface="+mn-lt"/>
                <a:ea typeface="+mn-ea"/>
                <a:cs typeface="+mn-cs"/>
              </a:rPr>
              <a:t>Critical Path:</a:t>
            </a:r>
            <a:r>
              <a:rPr lang="en-US" sz="1800" kern="1200">
                <a:latin typeface="+mn-lt"/>
                <a:ea typeface="+mn-ea"/>
                <a:cs typeface="+mn-cs"/>
              </a:rPr>
              <a:t> Potential execution trace leading to:</a:t>
            </a:r>
            <a:endParaRPr lang="en-US">
              <a:ea typeface="+mn-ea"/>
              <a:cs typeface="+mn-cs"/>
            </a:endParaRPr>
          </a:p>
          <a:p>
            <a:pPr marL="628650" lvl="1" indent="-342900">
              <a:spcBef>
                <a:spcPts val="1000"/>
              </a:spcBef>
              <a:buAutoNum type="alphaLcPeriod"/>
            </a:pPr>
            <a:r>
              <a:rPr lang="en-US" sz="1800" b="1" kern="1200">
                <a:solidFill>
                  <a:schemeClr val="tx1"/>
                </a:solidFill>
                <a:latin typeface="+mn-lt"/>
                <a:ea typeface="+mn-ea"/>
                <a:cs typeface="+mn-cs"/>
              </a:rPr>
              <a:t>CALL</a:t>
            </a:r>
            <a:r>
              <a:rPr lang="en-US" sz="1800" kern="1200">
                <a:solidFill>
                  <a:schemeClr val="tx1"/>
                </a:solidFill>
                <a:latin typeface="+mn-lt"/>
                <a:ea typeface="+mn-ea"/>
                <a:cs typeface="+mn-cs"/>
              </a:rPr>
              <a:t> instruction with non-zero </a:t>
            </a:r>
            <a:r>
              <a:rPr lang="en-US" sz="1800" b="1" kern="1200">
                <a:solidFill>
                  <a:schemeClr val="tx1"/>
                </a:solidFill>
                <a:latin typeface="+mn-lt"/>
                <a:ea typeface="+mn-ea"/>
                <a:cs typeface="+mn-cs"/>
              </a:rPr>
              <a:t>value</a:t>
            </a:r>
            <a:r>
              <a:rPr lang="en-US" sz="1800" kern="1200">
                <a:solidFill>
                  <a:schemeClr val="tx1"/>
                </a:solidFill>
                <a:latin typeface="+mn-lt"/>
                <a:ea typeface="+mn-ea"/>
                <a:cs typeface="+mn-cs"/>
              </a:rPr>
              <a:t> and externally controlled </a:t>
            </a:r>
            <a:r>
              <a:rPr lang="en-US" sz="1800" b="1" kern="1200">
                <a:solidFill>
                  <a:schemeClr val="tx1"/>
                </a:solidFill>
                <a:latin typeface="+mn-lt"/>
                <a:ea typeface="+mn-ea"/>
                <a:cs typeface="+mn-cs"/>
              </a:rPr>
              <a:t>to</a:t>
            </a:r>
            <a:r>
              <a:rPr lang="en-US" sz="1800" kern="1200">
                <a:solidFill>
                  <a:schemeClr val="tx1"/>
                </a:solidFill>
                <a:latin typeface="+mn-lt"/>
                <a:ea typeface="+mn-ea"/>
                <a:cs typeface="+mn-cs"/>
              </a:rPr>
              <a:t> address.</a:t>
            </a:r>
            <a:endParaRPr lang="en-US" sz="1800" kern="1200">
              <a:solidFill>
                <a:schemeClr val="tx1"/>
              </a:solidFill>
              <a:latin typeface="+mn-lt"/>
            </a:endParaRPr>
          </a:p>
          <a:p>
            <a:pPr marL="628650" lvl="1" indent="-342900">
              <a:spcBef>
                <a:spcPts val="1000"/>
              </a:spcBef>
              <a:buAutoNum type="alphaLcPeriod"/>
            </a:pPr>
            <a:r>
              <a:rPr lang="en-US" sz="1800" b="1" kern="1200">
                <a:solidFill>
                  <a:schemeClr val="tx1"/>
                </a:solidFill>
                <a:latin typeface="+mn-lt"/>
                <a:ea typeface="+mn-ea"/>
                <a:cs typeface="+mn-cs"/>
              </a:rPr>
              <a:t>SELFDESTRUCT</a:t>
            </a:r>
            <a:r>
              <a:rPr lang="en-US" sz="1800" kern="1200">
                <a:solidFill>
                  <a:schemeClr val="tx1"/>
                </a:solidFill>
                <a:latin typeface="+mn-lt"/>
                <a:ea typeface="+mn-ea"/>
                <a:cs typeface="+mn-cs"/>
              </a:rPr>
              <a:t> instruction with externally controlled </a:t>
            </a:r>
            <a:r>
              <a:rPr lang="en-US" sz="1800" b="1" kern="1200">
                <a:solidFill>
                  <a:schemeClr val="tx1"/>
                </a:solidFill>
                <a:latin typeface="+mn-lt"/>
                <a:ea typeface="+mn-ea"/>
                <a:cs typeface="+mn-cs"/>
              </a:rPr>
              <a:t>recipient</a:t>
            </a:r>
            <a:r>
              <a:rPr lang="en-US" sz="1800" kern="1200">
                <a:solidFill>
                  <a:schemeClr val="tx1"/>
                </a:solidFill>
                <a:latin typeface="+mn-lt"/>
                <a:ea typeface="+mn-ea"/>
                <a:cs typeface="+mn-cs"/>
              </a:rPr>
              <a:t> address.</a:t>
            </a:r>
            <a:endParaRPr lang="en-US" sz="1800" kern="1200">
              <a:solidFill>
                <a:schemeClr val="tx1"/>
              </a:solidFill>
              <a:latin typeface="+mn-lt"/>
            </a:endParaRPr>
          </a:p>
          <a:p>
            <a:pPr marL="628650" lvl="1" indent="-342900">
              <a:spcBef>
                <a:spcPts val="1000"/>
              </a:spcBef>
              <a:buAutoNum type="alphaLcPeriod"/>
            </a:pPr>
            <a:r>
              <a:rPr lang="en-US" sz="1800" b="1" kern="1200">
                <a:solidFill>
                  <a:schemeClr val="tx1"/>
                </a:solidFill>
                <a:latin typeface="+mn-lt"/>
                <a:ea typeface="+mn-ea"/>
                <a:cs typeface="+mn-cs"/>
              </a:rPr>
              <a:t>CALLCODE/DELEGATE CALL</a:t>
            </a:r>
            <a:r>
              <a:rPr lang="en-US" sz="1800" kern="1200">
                <a:solidFill>
                  <a:schemeClr val="tx1"/>
                </a:solidFill>
                <a:latin typeface="+mn-lt"/>
                <a:ea typeface="+mn-ea"/>
                <a:cs typeface="+mn-cs"/>
              </a:rPr>
              <a:t> where </a:t>
            </a:r>
            <a:r>
              <a:rPr lang="en-US" sz="1800" b="1" kern="1200">
                <a:solidFill>
                  <a:schemeClr val="tx1"/>
                </a:solidFill>
                <a:latin typeface="+mn-lt"/>
                <a:ea typeface="+mn-ea"/>
                <a:cs typeface="+mn-cs"/>
              </a:rPr>
              <a:t>target</a:t>
            </a:r>
            <a:r>
              <a:rPr lang="en-US" sz="1800" kern="1200">
                <a:solidFill>
                  <a:schemeClr val="tx1"/>
                </a:solidFill>
                <a:latin typeface="+mn-lt"/>
                <a:ea typeface="+mn-ea"/>
                <a:cs typeface="+mn-cs"/>
              </a:rPr>
              <a:t> can be externally controlled address</a:t>
            </a:r>
            <a:r>
              <a:rPr lang="en-US" sz="1800">
                <a:solidFill>
                  <a:schemeClr val="tx1"/>
                </a:solidFill>
              </a:rPr>
              <a:t>.</a:t>
            </a:r>
            <a:endParaRPr lang="en-US" sz="1800" kern="1200">
              <a:solidFill>
                <a:schemeClr val="tx1"/>
              </a:solidFill>
              <a:latin typeface="+mn-lt"/>
            </a:endParaRPr>
          </a:p>
          <a:p>
            <a:pPr marL="285750" indent="-285750">
              <a:lnSpc>
                <a:spcPct val="90000"/>
              </a:lnSpc>
              <a:buChar char="•"/>
            </a:pPr>
            <a:r>
              <a:rPr lang="en-US" sz="1800" b="1" kern="1200">
                <a:latin typeface="+mn-lt"/>
                <a:ea typeface="+mn-ea"/>
                <a:cs typeface="+mn-cs"/>
              </a:rPr>
              <a:t>Vulnerable State:</a:t>
            </a:r>
            <a:r>
              <a:rPr lang="en-US" sz="1800" kern="1200">
                <a:latin typeface="+mn-lt"/>
                <a:ea typeface="+mn-ea"/>
                <a:cs typeface="+mn-cs"/>
              </a:rPr>
              <a:t> A contract is in vulnerable state if a transaction can leads to the execution of a critical path</a:t>
            </a:r>
            <a:endParaRPr lang="en-US" sz="1800" kern="1200">
              <a:latin typeface="+mn-lt"/>
            </a:endParaRPr>
          </a:p>
          <a:p>
            <a:pPr marL="285750" indent="-285750">
              <a:lnSpc>
                <a:spcPct val="90000"/>
              </a:lnSpc>
              <a:buChar char="•"/>
            </a:pPr>
            <a:r>
              <a:rPr lang="en-US" sz="1800" b="1" kern="1200">
                <a:latin typeface="+mn-lt"/>
                <a:ea typeface="+mn-ea"/>
                <a:cs typeface="+mn-cs"/>
              </a:rPr>
              <a:t>State Changing Path:</a:t>
            </a:r>
            <a:r>
              <a:rPr lang="en-US" sz="1800" kern="1200">
                <a:latin typeface="+mn-lt"/>
                <a:ea typeface="+mn-ea"/>
                <a:cs typeface="+mn-cs"/>
              </a:rPr>
              <a:t> Potential execution trace that contains at least one SSTORE instruction</a:t>
            </a:r>
            <a:endParaRPr lang="en-US" sz="1800" kern="1200">
              <a:latin typeface="+mn-lt"/>
            </a:endParaRPr>
          </a:p>
          <a:p>
            <a:pPr marL="285750" indent="-285750">
              <a:lnSpc>
                <a:spcPct val="90000"/>
              </a:lnSpc>
              <a:buChar char="•"/>
            </a:pPr>
            <a:r>
              <a:rPr lang="en-US" sz="1800" b="1" kern="1200">
                <a:latin typeface="+mn-lt"/>
                <a:ea typeface="+mn-ea"/>
                <a:cs typeface="+mn-cs"/>
              </a:rPr>
              <a:t>State Changing Transaction:</a:t>
            </a:r>
            <a:r>
              <a:rPr lang="en-US" sz="1800" kern="1200">
                <a:latin typeface="+mn-lt"/>
                <a:ea typeface="+mn-ea"/>
                <a:cs typeface="+mn-cs"/>
              </a:rPr>
              <a:t> A transaction whose execution trace is a state changing path</a:t>
            </a:r>
            <a:endParaRPr lang="en-US" sz="1800" kern="1200">
              <a:latin typeface="+mn-lt"/>
            </a:endParaRPr>
          </a:p>
          <a:p>
            <a:pPr marL="285750" indent="-285750">
              <a:lnSpc>
                <a:spcPct val="90000"/>
              </a:lnSpc>
              <a:buChar char="•"/>
            </a:pPr>
            <a:r>
              <a:rPr lang="en-US" sz="1800" b="1" kern="1200">
                <a:latin typeface="+mn-lt"/>
                <a:ea typeface="+mn-ea"/>
                <a:cs typeface="+mn-cs"/>
              </a:rPr>
              <a:t>Vulnerable </a:t>
            </a:r>
            <a:r>
              <a:rPr lang="en-US" sz="1800" b="1"/>
              <a:t>Contract</a:t>
            </a:r>
            <a:r>
              <a:rPr lang="en-US" sz="1800" b="1" kern="1200">
                <a:latin typeface="+mn-lt"/>
                <a:ea typeface="+mn-ea"/>
                <a:cs typeface="+mn-cs"/>
              </a:rPr>
              <a:t>:</a:t>
            </a:r>
            <a:r>
              <a:rPr lang="en-US" sz="1800" kern="1200">
                <a:latin typeface="+mn-lt"/>
                <a:ea typeface="+mn-ea"/>
                <a:cs typeface="+mn-cs"/>
              </a:rPr>
              <a:t> A contract is vulnerable if there exists a sequence of state changing transaction that leads to a vulnerable state</a:t>
            </a:r>
            <a:endParaRPr lang="en-US" sz="1800" kern="1200">
              <a:latin typeface="+mn-lt"/>
            </a:endParaRPr>
          </a:p>
          <a:p>
            <a:pPr>
              <a:lnSpc>
                <a:spcPct val="90000"/>
              </a:lnSpc>
            </a:pPr>
            <a:endParaRPr lang="en-US" sz="1800" kern="1200">
              <a:solidFill>
                <a:schemeClr val="tx1"/>
              </a:solidFill>
              <a:latin typeface="+mn-lt"/>
              <a:ea typeface="+mn-ea"/>
              <a:cs typeface="+mn-cs"/>
            </a:endParaRP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160867" y="3246439"/>
            <a:ext cx="672957" cy="343768"/>
          </a:xfrm>
        </p:spPr>
        <p:txBody>
          <a:bodyPr vert="horz" lIns="91440" tIns="45720" rIns="91440" bIns="45720" rtlCol="0" anchor="ctr">
            <a:normAutofit/>
          </a:bodyPr>
          <a:lstStyle/>
          <a:p>
            <a:pPr algn="ctr">
              <a:spcAft>
                <a:spcPts val="600"/>
              </a:spcAft>
            </a:pPr>
            <a:fld id="{A49DFD55-3C28-40EF-9E31-A92D2E4017FF}" type="slidenum">
              <a:rPr lang="en-US" sz="1400">
                <a:solidFill>
                  <a:schemeClr val="bg1"/>
                </a:solidFill>
              </a:rPr>
              <a:pPr algn="ctr">
                <a:spcAft>
                  <a:spcPts val="600"/>
                </a:spcAft>
              </a:pPr>
              <a:t>12</a:t>
            </a:fld>
            <a:endParaRPr lang="en-US" sz="1400">
              <a:solidFill>
                <a:schemeClr val="bg1"/>
              </a:solidFill>
            </a:endParaRPr>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rot="5400000">
            <a:off x="-349845" y="5226028"/>
            <a:ext cx="1663495" cy="313512"/>
          </a:xfrm>
        </p:spPr>
        <p:txBody>
          <a:bodyPr vert="horz" lIns="91440" tIns="45720" rIns="91440" bIns="45720" rtlCol="0" anchor="ctr">
            <a:normAutofit/>
          </a:bodyPr>
          <a:lstStyle/>
          <a:p>
            <a:pPr algn="r">
              <a:lnSpc>
                <a:spcPct val="90000"/>
              </a:lnSpc>
              <a:spcAft>
                <a:spcPts val="600"/>
              </a:spcAft>
            </a:pPr>
            <a:r>
              <a:rPr lang="en-US" sz="500" kern="1200">
                <a:solidFill>
                  <a:schemeClr val="bg1"/>
                </a:solidFill>
                <a:latin typeface="+mn-lt"/>
                <a:ea typeface="+mn-ea"/>
                <a:cs typeface="+mn-cs"/>
              </a:rPr>
              <a:t>TEETHER: GNAWING AT ETHEREUM TO AUTOMATICALLY EXPLOIT SMART CONTRACTS</a:t>
            </a:r>
          </a:p>
        </p:txBody>
      </p:sp>
    </p:spTree>
    <p:extLst>
      <p:ext uri="{BB962C8B-B14F-4D97-AF65-F5344CB8AC3E}">
        <p14:creationId xmlns:p14="http://schemas.microsoft.com/office/powerpoint/2010/main" val="3503225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2304415" y="348390"/>
            <a:ext cx="6826250" cy="1204912"/>
          </a:xfrm>
        </p:spPr>
        <p:txBody>
          <a:bodyPr vert="horz" lIns="91440" tIns="45720" rIns="91440" bIns="45720" rtlCol="0" anchor="b">
            <a:noAutofit/>
          </a:bodyPr>
          <a:lstStyle/>
          <a:p>
            <a:pPr algn="ctr"/>
            <a:r>
              <a:rPr lang="en-US" sz="3600">
                <a:ea typeface="+mj-lt"/>
                <a:cs typeface="+mj-lt"/>
              </a:rPr>
              <a:t>Automatic Exploitation</a:t>
            </a:r>
            <a:endParaRPr lang="en-US" sz="3200">
              <a:ea typeface="+mj-lt"/>
              <a:cs typeface="+mj-lt"/>
            </a:endParaRPr>
          </a:p>
          <a:p>
            <a:endParaRPr lang="en-US" sz="3600"/>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698904" y="1607282"/>
            <a:ext cx="6828790" cy="4375468"/>
          </a:xfrm>
        </p:spPr>
        <p:txBody>
          <a:bodyPr vert="horz" lIns="91440" tIns="45720" rIns="91440" bIns="45720" rtlCol="0" anchor="t">
            <a:normAutofit/>
          </a:bodyPr>
          <a:lstStyle/>
          <a:p>
            <a:pPr marL="285750" indent="-285750">
              <a:buChar char="•"/>
            </a:pPr>
            <a:r>
              <a:rPr lang="en-US" sz="1800"/>
              <a:t>The process starts with the </a:t>
            </a:r>
            <a:r>
              <a:rPr lang="en-US" sz="1800" b="1"/>
              <a:t>disassembly</a:t>
            </a:r>
            <a:r>
              <a:rPr lang="en-US" sz="1800"/>
              <a:t> of the EVM bytecode and reconstruction of a control flow graph (CFG) by the CFG-recovery module. </a:t>
            </a:r>
          </a:p>
          <a:p>
            <a:pPr marL="285750" indent="-285750">
              <a:buChar char="•"/>
            </a:pPr>
            <a:r>
              <a:rPr lang="en-US" sz="1800"/>
              <a:t>Then, the CFG is checked for </a:t>
            </a:r>
            <a:r>
              <a:rPr lang="en-US" sz="1800" b="1"/>
              <a:t>critical</a:t>
            </a:r>
            <a:r>
              <a:rPr lang="en-US" sz="1800"/>
              <a:t> instructions and </a:t>
            </a:r>
            <a:r>
              <a:rPr lang="en-US" sz="1800" b="1"/>
              <a:t>state-changing</a:t>
            </a:r>
            <a:r>
              <a:rPr lang="en-US" sz="1800"/>
              <a:t> instructions. </a:t>
            </a:r>
          </a:p>
          <a:p>
            <a:pPr marL="285750" indent="-285750">
              <a:buChar char="•"/>
            </a:pPr>
            <a:r>
              <a:rPr lang="en-US" sz="1800"/>
              <a:t>The </a:t>
            </a:r>
            <a:r>
              <a:rPr lang="en-US" sz="1800" b="1"/>
              <a:t>path generation</a:t>
            </a:r>
            <a:r>
              <a:rPr lang="en-US" sz="1800"/>
              <a:t> module explores the paths leading to these instructions from the root of the </a:t>
            </a:r>
            <a:r>
              <a:rPr lang="en-US" sz="1800" b="1"/>
              <a:t>CFG</a:t>
            </a:r>
            <a:r>
              <a:rPr lang="en-US" sz="1800"/>
              <a:t>. </a:t>
            </a:r>
          </a:p>
          <a:p>
            <a:pPr marL="285750" indent="-285750">
              <a:buChar char="•"/>
            </a:pPr>
            <a:r>
              <a:rPr lang="en-US" sz="1800"/>
              <a:t>The </a:t>
            </a:r>
            <a:r>
              <a:rPr lang="en-US" sz="1800" b="1"/>
              <a:t>constraint generation</a:t>
            </a:r>
            <a:r>
              <a:rPr lang="en-US" sz="1800"/>
              <a:t> module then generates a set of path constraints using symbolic execution. </a:t>
            </a:r>
          </a:p>
          <a:p>
            <a:pPr marL="285750" indent="-285750">
              <a:buChar char="•"/>
            </a:pPr>
            <a:r>
              <a:rPr lang="en-US" sz="1800"/>
              <a:t>Finally, the </a:t>
            </a:r>
            <a:r>
              <a:rPr lang="en-US" sz="1800" b="1"/>
              <a:t>exploit generation</a:t>
            </a:r>
            <a:r>
              <a:rPr lang="en-US" sz="1800"/>
              <a:t> module produces an exploit by solving the combined constraints of critical and state-changing paths.</a:t>
            </a:r>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2463800" y="6356350"/>
            <a:ext cx="3479800" cy="365125"/>
          </a:xfrm>
        </p:spPr>
        <p:txBody>
          <a:bodyPr/>
          <a:lstStyle/>
          <a:p>
            <a:r>
              <a:rPr lang="en-US">
                <a:ea typeface="+mn-lt"/>
                <a:cs typeface="+mn-lt"/>
              </a:rPr>
              <a:t>TEETHER: GNAWING AT ETHEREUM TO AUTOMATICALLY EXPLOIT SMART CONTRACTS</a:t>
            </a:r>
            <a:endParaRPr lang="en-US"/>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13</a:t>
            </a:fld>
            <a:endParaRPr lang="en-US"/>
          </a:p>
        </p:txBody>
      </p:sp>
      <p:pic>
        <p:nvPicPr>
          <p:cNvPr id="7" name="Picture 6" descr="Diagram&#10;&#10;Description automatically generated">
            <a:extLst>
              <a:ext uri="{FF2B5EF4-FFF2-40B4-BE49-F238E27FC236}">
                <a16:creationId xmlns:a16="http://schemas.microsoft.com/office/drawing/2014/main" id="{D05FE3C2-2322-6007-A485-B77F4E6766E8}"/>
              </a:ext>
            </a:extLst>
          </p:cNvPr>
          <p:cNvPicPr>
            <a:picLocks noChangeAspect="1"/>
          </p:cNvPicPr>
          <p:nvPr/>
        </p:nvPicPr>
        <p:blipFill>
          <a:blip r:embed="rId2"/>
          <a:stretch>
            <a:fillRect/>
          </a:stretch>
        </p:blipFill>
        <p:spPr>
          <a:xfrm>
            <a:off x="8092253" y="952286"/>
            <a:ext cx="3674532" cy="4887575"/>
          </a:xfrm>
          <a:prstGeom prst="rect">
            <a:avLst/>
          </a:prstGeom>
        </p:spPr>
      </p:pic>
    </p:spTree>
    <p:extLst>
      <p:ext uri="{BB962C8B-B14F-4D97-AF65-F5344CB8AC3E}">
        <p14:creationId xmlns:p14="http://schemas.microsoft.com/office/powerpoint/2010/main" val="306670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79904" y="456460"/>
            <a:ext cx="7541212" cy="696912"/>
          </a:xfrm>
        </p:spPr>
        <p:txBody>
          <a:bodyPr vert="horz" lIns="91440" tIns="45720" rIns="91440" bIns="45720" rtlCol="0" anchor="b">
            <a:noAutofit/>
          </a:bodyPr>
          <a:lstStyle/>
          <a:p>
            <a:r>
              <a:rPr lang="en-US" sz="3600"/>
              <a:t>Novel solutions explored</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698904" y="1607282"/>
            <a:ext cx="6828790" cy="4375468"/>
          </a:xfrm>
        </p:spPr>
        <p:txBody>
          <a:bodyPr vert="horz" lIns="91440" tIns="45720" rIns="91440" bIns="45720" rtlCol="0" anchor="t">
            <a:normAutofit/>
          </a:bodyPr>
          <a:lstStyle/>
          <a:p>
            <a:pPr marL="285750" indent="-285750">
              <a:buChar char="•"/>
            </a:pPr>
            <a:r>
              <a:rPr lang="en-US" sz="1800" dirty="0"/>
              <a:t>CFG Recovery is done using </a:t>
            </a:r>
            <a:r>
              <a:rPr lang="en-US" sz="1800" b="1" dirty="0"/>
              <a:t>backward slicing. </a:t>
            </a:r>
            <a:r>
              <a:rPr lang="en-US" sz="1800" dirty="0"/>
              <a:t>This means generating edges iteratively and adding edges to the graph.</a:t>
            </a:r>
            <a:endParaRPr lang="en-US" sz="1800" b="1" dirty="0"/>
          </a:p>
          <a:p>
            <a:pPr marL="285750" indent="-285750">
              <a:buChar char="•"/>
            </a:pPr>
            <a:r>
              <a:rPr lang="en-US" sz="1800" dirty="0"/>
              <a:t>Teether reduces number of invalid paths by annotating edges with a block-level summary about the backward slices.</a:t>
            </a:r>
          </a:p>
          <a:p>
            <a:pPr marL="285750" indent="-285750">
              <a:buChar char="•"/>
            </a:pPr>
            <a:r>
              <a:rPr lang="en-US" sz="1800" b="1">
                <a:ea typeface="+mn-lt"/>
                <a:cs typeface="+mn-lt"/>
              </a:rPr>
              <a:t>Constraint solving</a:t>
            </a:r>
            <a:r>
              <a:rPr lang="en-US" sz="1800">
                <a:ea typeface="+mn-lt"/>
                <a:cs typeface="+mn-lt"/>
              </a:rPr>
              <a:t> is performed using </a:t>
            </a:r>
            <a:r>
              <a:rPr lang="en-US" sz="1800" b="1">
                <a:ea typeface="+mn-lt"/>
                <a:cs typeface="+mn-lt"/>
              </a:rPr>
              <a:t>Z3 solver</a:t>
            </a:r>
            <a:r>
              <a:rPr lang="en-US" sz="1800">
                <a:ea typeface="+mn-lt"/>
                <a:cs typeface="+mn-lt"/>
              </a:rPr>
              <a:t>. </a:t>
            </a:r>
            <a:r>
              <a:rPr lang="en-US" sz="1800" b="1">
                <a:ea typeface="+mn-lt"/>
                <a:cs typeface="+mn-lt"/>
              </a:rPr>
              <a:t>Z3</a:t>
            </a:r>
            <a:r>
              <a:rPr lang="en-US" sz="1800">
                <a:ea typeface="+mn-lt"/>
                <a:cs typeface="+mn-lt"/>
              </a:rPr>
              <a:t> was developed in the Research in Software Engineering (</a:t>
            </a:r>
            <a:r>
              <a:rPr lang="en-US" sz="1800" err="1">
                <a:ea typeface="+mn-lt"/>
                <a:cs typeface="+mn-lt"/>
              </a:rPr>
              <a:t>RiSE</a:t>
            </a:r>
            <a:r>
              <a:rPr lang="en-US" sz="1800">
                <a:ea typeface="+mn-lt"/>
                <a:cs typeface="+mn-lt"/>
              </a:rPr>
              <a:t>) group at Microsoft Research and is targeted at solving problems in software verification and program analysis. </a:t>
            </a:r>
            <a:r>
              <a:rPr lang="en-US" sz="1800" dirty="0"/>
              <a:t> </a:t>
            </a:r>
            <a:endParaRPr lang="en-US" sz="1800"/>
          </a:p>
          <a:p>
            <a:pPr marL="285750" indent="-285750">
              <a:buChar char="•"/>
            </a:pPr>
            <a:r>
              <a:rPr lang="en-US" sz="1800">
                <a:ea typeface="+mn-lt"/>
                <a:cs typeface="+mn-lt"/>
              </a:rPr>
              <a:t>The </a:t>
            </a:r>
            <a:r>
              <a:rPr lang="en-US" sz="1800" b="1">
                <a:ea typeface="+mn-lt"/>
                <a:cs typeface="+mn-lt"/>
              </a:rPr>
              <a:t>path generation</a:t>
            </a:r>
            <a:r>
              <a:rPr lang="en-US" sz="1800">
                <a:ea typeface="+mn-lt"/>
                <a:cs typeface="+mn-lt"/>
              </a:rPr>
              <a:t> module explores paths using the A* algorithm where </a:t>
            </a:r>
            <a:r>
              <a:rPr lang="en-US" sz="1800" b="1">
                <a:ea typeface="+mn-lt"/>
                <a:cs typeface="+mn-lt"/>
              </a:rPr>
              <a:t>cost = |branches traversed by path|</a:t>
            </a:r>
            <a:r>
              <a:rPr lang="en-US" sz="1800">
                <a:ea typeface="+mn-lt"/>
                <a:cs typeface="+mn-lt"/>
              </a:rPr>
              <a:t>.</a:t>
            </a:r>
            <a:endParaRPr lang="en-US" sz="1800"/>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2463800" y="6356350"/>
            <a:ext cx="3479800" cy="365125"/>
          </a:xfrm>
        </p:spPr>
        <p:txBody>
          <a:bodyPr/>
          <a:lstStyle/>
          <a:p>
            <a:r>
              <a:rPr lang="en-US">
                <a:ea typeface="+mn-lt"/>
                <a:cs typeface="+mn-lt"/>
              </a:rPr>
              <a:t>TEETHER: GNAWING AT ETHEREUM TO AUTOMATICALLY EXPLOIT SMART CONTRACTS</a:t>
            </a:r>
            <a:endParaRPr lang="en-US"/>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14</a:t>
            </a:fld>
            <a:endParaRPr lang="en-US"/>
          </a:p>
        </p:txBody>
      </p:sp>
      <p:pic>
        <p:nvPicPr>
          <p:cNvPr id="4" name="Picture 7" descr="Graphical user interface, application&#10;&#10;Description automatically generated">
            <a:extLst>
              <a:ext uri="{FF2B5EF4-FFF2-40B4-BE49-F238E27FC236}">
                <a16:creationId xmlns:a16="http://schemas.microsoft.com/office/drawing/2014/main" id="{44484DCF-57EF-65CA-5B74-2C6C4E7E7232}"/>
              </a:ext>
            </a:extLst>
          </p:cNvPr>
          <p:cNvPicPr>
            <a:picLocks noChangeAspect="1"/>
          </p:cNvPicPr>
          <p:nvPr/>
        </p:nvPicPr>
        <p:blipFill>
          <a:blip r:embed="rId2"/>
          <a:stretch>
            <a:fillRect/>
          </a:stretch>
        </p:blipFill>
        <p:spPr>
          <a:xfrm>
            <a:off x="884712" y="5406098"/>
            <a:ext cx="6790706" cy="518841"/>
          </a:xfrm>
          <a:prstGeom prst="rect">
            <a:avLst/>
          </a:prstGeom>
        </p:spPr>
      </p:pic>
      <p:pic>
        <p:nvPicPr>
          <p:cNvPr id="8" name="Picture 8" descr="Diagram&#10;&#10;Description automatically generated">
            <a:extLst>
              <a:ext uri="{FF2B5EF4-FFF2-40B4-BE49-F238E27FC236}">
                <a16:creationId xmlns:a16="http://schemas.microsoft.com/office/drawing/2014/main" id="{4DF7AC13-BCFF-B9A0-C33B-C45E513ADBAE}"/>
              </a:ext>
            </a:extLst>
          </p:cNvPr>
          <p:cNvPicPr>
            <a:picLocks noChangeAspect="1"/>
          </p:cNvPicPr>
          <p:nvPr/>
        </p:nvPicPr>
        <p:blipFill>
          <a:blip r:embed="rId3"/>
          <a:stretch>
            <a:fillRect/>
          </a:stretch>
        </p:blipFill>
        <p:spPr>
          <a:xfrm>
            <a:off x="8158348" y="1475912"/>
            <a:ext cx="4029693" cy="3925969"/>
          </a:xfrm>
          <a:prstGeom prst="rect">
            <a:avLst/>
          </a:prstGeom>
        </p:spPr>
      </p:pic>
    </p:spTree>
    <p:extLst>
      <p:ext uri="{BB962C8B-B14F-4D97-AF65-F5344CB8AC3E}">
        <p14:creationId xmlns:p14="http://schemas.microsoft.com/office/powerpoint/2010/main" val="3900328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2263775" y="543876"/>
            <a:ext cx="7541212" cy="696912"/>
          </a:xfrm>
        </p:spPr>
        <p:txBody>
          <a:bodyPr vert="horz" lIns="91440" tIns="45720" rIns="91440" bIns="45720" rtlCol="0" anchor="b">
            <a:noAutofit/>
          </a:bodyPr>
          <a:lstStyle/>
          <a:p>
            <a:r>
              <a:rPr lang="en-US" sz="3600"/>
              <a:t>SHA3 instruction constraint</a:t>
            </a:r>
            <a:endParaRPr lang="en-US"/>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698904" y="1607282"/>
            <a:ext cx="6828790" cy="4375468"/>
          </a:xfrm>
        </p:spPr>
        <p:txBody>
          <a:bodyPr vert="horz" lIns="91440" tIns="45720" rIns="91440" bIns="45720" rtlCol="0" anchor="t">
            <a:normAutofit/>
          </a:bodyPr>
          <a:lstStyle/>
          <a:p>
            <a:pPr marL="285750" indent="-285750">
              <a:buChar char="•"/>
            </a:pPr>
            <a:r>
              <a:rPr lang="en-US" sz="1800">
                <a:ea typeface="+mn-lt"/>
                <a:cs typeface="+mn-lt"/>
              </a:rPr>
              <a:t>The</a:t>
            </a:r>
            <a:r>
              <a:rPr lang="en-US" sz="1800"/>
              <a:t> code requires data == 1337 and sha3(data) == check</a:t>
            </a:r>
            <a:endParaRPr lang="en-US" sz="1800" b="1"/>
          </a:p>
          <a:p>
            <a:pPr marL="285750" indent="-285750">
              <a:buChar char="•"/>
            </a:pPr>
            <a:r>
              <a:rPr lang="en-US" sz="1800"/>
              <a:t>Z3 constraint solver cannot solve the sha3(x) == check because that means the hash can be reversed which is impossible.</a:t>
            </a:r>
          </a:p>
          <a:p>
            <a:pPr marL="285750" indent="-285750">
              <a:buChar char="•"/>
            </a:pPr>
            <a:r>
              <a:rPr lang="en-US" sz="1800"/>
              <a:t>To solve this, we can remove sha3(data) == check from the constraints and solve for data == 1337. </a:t>
            </a:r>
          </a:p>
          <a:p>
            <a:pPr marL="285750" indent="-285750">
              <a:buChar char="•"/>
            </a:pPr>
            <a:r>
              <a:rPr lang="en-US" sz="1800"/>
              <a:t>Once we get the result for this reduced constraint, we can compute sha3(data) and replace sha3(data) with the value produced by sha3(1337).</a:t>
            </a:r>
          </a:p>
          <a:p>
            <a:pPr marL="285750" indent="-285750">
              <a:buChar char="•"/>
            </a:pPr>
            <a:r>
              <a:rPr lang="en-US" sz="1800"/>
              <a:t>Now we repeat the process with the new constraints:</a:t>
            </a:r>
          </a:p>
          <a:p>
            <a:pPr marL="742950" lvl="1"/>
            <a:r>
              <a:rPr lang="en-US" sz="1600" spc="50">
                <a:solidFill>
                  <a:srgbClr val="000000"/>
                </a:solidFill>
              </a:rPr>
              <a:t>data == 1337 and 0x985d.. == check</a:t>
            </a:r>
            <a:endParaRPr lang="en-US" sz="1400" spc="50">
              <a:solidFill>
                <a:srgbClr val="000000"/>
              </a:solidFill>
            </a:endParaRPr>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2463800" y="6356350"/>
            <a:ext cx="3479800" cy="365125"/>
          </a:xfrm>
        </p:spPr>
        <p:txBody>
          <a:bodyPr/>
          <a:lstStyle/>
          <a:p>
            <a:r>
              <a:rPr lang="en-US">
                <a:ea typeface="+mn-lt"/>
                <a:cs typeface="+mn-lt"/>
              </a:rPr>
              <a:t>TEETHER: GNAWING AT ETHEREUM TO AUTOMATICALLY EXPLOIT SMART CONTRACTS</a:t>
            </a:r>
            <a:endParaRPr lang="en-US"/>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15</a:t>
            </a:fld>
            <a:endParaRPr lang="en-US"/>
          </a:p>
        </p:txBody>
      </p:sp>
      <p:pic>
        <p:nvPicPr>
          <p:cNvPr id="4" name="Picture 7" descr="Text&#10;&#10;Description automatically generated">
            <a:extLst>
              <a:ext uri="{FF2B5EF4-FFF2-40B4-BE49-F238E27FC236}">
                <a16:creationId xmlns:a16="http://schemas.microsoft.com/office/drawing/2014/main" id="{48ADC9DF-E598-B3CB-E3A4-CB5757BF99E9}"/>
              </a:ext>
            </a:extLst>
          </p:cNvPr>
          <p:cNvPicPr>
            <a:picLocks noChangeAspect="1"/>
          </p:cNvPicPr>
          <p:nvPr/>
        </p:nvPicPr>
        <p:blipFill rotWithShape="1">
          <a:blip r:embed="rId2"/>
          <a:srcRect l="75" r="3012" b="1299"/>
          <a:stretch/>
        </p:blipFill>
        <p:spPr>
          <a:xfrm>
            <a:off x="7556904" y="3075239"/>
            <a:ext cx="4597002" cy="717136"/>
          </a:xfrm>
          <a:prstGeom prst="rect">
            <a:avLst/>
          </a:prstGeom>
        </p:spPr>
      </p:pic>
    </p:spTree>
    <p:extLst>
      <p:ext uri="{BB962C8B-B14F-4D97-AF65-F5344CB8AC3E}">
        <p14:creationId xmlns:p14="http://schemas.microsoft.com/office/powerpoint/2010/main" val="32245513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155558" y="637762"/>
            <a:ext cx="4284397" cy="5576770"/>
          </a:xfrm>
        </p:spPr>
        <p:txBody>
          <a:bodyPr vert="horz" lIns="91440" tIns="45720" rIns="91440" bIns="45720" rtlCol="0" anchor="ctr">
            <a:normAutofit/>
          </a:bodyPr>
          <a:lstStyle/>
          <a:p>
            <a:r>
              <a:rPr lang="en-US" sz="4100" kern="1200">
                <a:solidFill>
                  <a:schemeClr val="bg1"/>
                </a:solidFill>
                <a:latin typeface="+mj-lt"/>
                <a:ea typeface="+mj-ea"/>
                <a:cs typeface="+mj-cs"/>
              </a:rPr>
              <a:t>contributions</a:t>
            </a:r>
          </a:p>
          <a:p>
            <a:endParaRPr lang="en-US" sz="4100" kern="1200">
              <a:solidFill>
                <a:schemeClr val="bg1"/>
              </a:solidFill>
              <a:latin typeface="+mj-lt"/>
              <a:ea typeface="+mj-ea"/>
              <a:cs typeface="+mj-cs"/>
            </a:endParaRPr>
          </a:p>
        </p:txBody>
      </p:sp>
      <p:sp>
        <p:nvSpPr>
          <p:cNvPr id="13" name="Rectangle 12">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6494536" y="-165059"/>
            <a:ext cx="5340023" cy="6663767"/>
          </a:xfrm>
        </p:spPr>
        <p:txBody>
          <a:bodyPr vert="horz" lIns="91440" tIns="45720" rIns="91440" bIns="45720" rtlCol="0" anchor="ctr">
            <a:normAutofit/>
          </a:bodyPr>
          <a:lstStyle/>
          <a:p>
            <a:pPr>
              <a:lnSpc>
                <a:spcPct val="90000"/>
              </a:lnSpc>
            </a:pPr>
            <a:r>
              <a:rPr lang="en-US" sz="1900" kern="1200">
                <a:latin typeface="+mn-lt"/>
                <a:ea typeface="+mn-ea"/>
                <a:cs typeface="+mn-cs"/>
              </a:rPr>
              <a:t>The paper makes the following main contributions:</a:t>
            </a:r>
          </a:p>
          <a:p>
            <a:pPr marL="342900" indent="-342900">
              <a:lnSpc>
                <a:spcPct val="90000"/>
              </a:lnSpc>
              <a:buChar char="•"/>
            </a:pPr>
            <a:r>
              <a:rPr lang="en-US" sz="1900" kern="1200">
                <a:latin typeface="+mn-lt"/>
                <a:ea typeface="+mn-ea"/>
                <a:cs typeface="+mn-cs"/>
              </a:rPr>
              <a:t>The authors define what makes a contract vulnerable based on specific EVM instructions. </a:t>
            </a:r>
            <a:endParaRPr lang="en-US" sz="1900" kern="1200">
              <a:latin typeface="+mn-lt"/>
            </a:endParaRPr>
          </a:p>
          <a:p>
            <a:pPr marL="342900" indent="-342900">
              <a:lnSpc>
                <a:spcPct val="90000"/>
              </a:lnSpc>
              <a:buChar char="•"/>
            </a:pPr>
            <a:r>
              <a:rPr lang="en-US" sz="1900" kern="1200">
                <a:latin typeface="+mn-lt"/>
                <a:ea typeface="+mn-ea"/>
                <a:cs typeface="+mn-cs"/>
              </a:rPr>
              <a:t>They create a tool called TEETHER that can generate exploits for contracts based solely on their bytecode. </a:t>
            </a:r>
            <a:endParaRPr lang="en-US" sz="1900" kern="1200">
              <a:latin typeface="+mn-lt"/>
            </a:endParaRPr>
          </a:p>
          <a:p>
            <a:pPr marL="342900" indent="-342900">
              <a:lnSpc>
                <a:spcPct val="90000"/>
              </a:lnSpc>
              <a:buChar char="•"/>
            </a:pPr>
            <a:r>
              <a:rPr lang="en-US" sz="1900" kern="1200">
                <a:latin typeface="+mn-lt"/>
                <a:ea typeface="+mn-ea"/>
                <a:cs typeface="+mn-cs"/>
              </a:rPr>
              <a:t>To achieve this, the authors overcome various EVM-specific obstacles, including new ways to deal with symbolic hash values. </a:t>
            </a:r>
            <a:endParaRPr lang="en-US" sz="1900" kern="1200">
              <a:latin typeface="+mn-lt"/>
            </a:endParaRPr>
          </a:p>
          <a:p>
            <a:pPr marL="342900" indent="-342900">
              <a:lnSpc>
                <a:spcPct val="90000"/>
              </a:lnSpc>
              <a:buChar char="•"/>
            </a:pPr>
            <a:r>
              <a:rPr lang="en-US" sz="1900" kern="1200">
                <a:latin typeface="+mn-lt"/>
                <a:ea typeface="+mn-ea"/>
                <a:cs typeface="+mn-cs"/>
              </a:rPr>
              <a:t>The authors conduct a comprehensive analysis of </a:t>
            </a:r>
            <a:r>
              <a:rPr lang="en-US" sz="1900" b="1" kern="1200">
                <a:latin typeface="+mn-lt"/>
                <a:ea typeface="+mn-ea"/>
                <a:cs typeface="+mn-cs"/>
              </a:rPr>
              <a:t>38,757</a:t>
            </a:r>
            <a:r>
              <a:rPr lang="en-US" sz="1900" kern="1200">
                <a:latin typeface="+mn-lt"/>
                <a:ea typeface="+mn-ea"/>
                <a:cs typeface="+mn-cs"/>
              </a:rPr>
              <a:t> distinct contracts obtained from the Ethereum blockchain to identify vulnerabilities at a large scale.</a:t>
            </a:r>
            <a:endParaRPr lang="en-US" sz="1900" kern="1200">
              <a:latin typeface="+mn-lt"/>
            </a:endParaRP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160867" y="3246439"/>
            <a:ext cx="672957" cy="343768"/>
          </a:xfrm>
        </p:spPr>
        <p:txBody>
          <a:bodyPr vert="horz" lIns="91440" tIns="45720" rIns="91440" bIns="45720" rtlCol="0" anchor="ctr">
            <a:normAutofit/>
          </a:bodyPr>
          <a:lstStyle/>
          <a:p>
            <a:pPr algn="ctr">
              <a:spcAft>
                <a:spcPts val="600"/>
              </a:spcAft>
            </a:pPr>
            <a:fld id="{A49DFD55-3C28-40EF-9E31-A92D2E4017FF}" type="slidenum">
              <a:rPr lang="en-US" sz="1400">
                <a:solidFill>
                  <a:schemeClr val="bg1"/>
                </a:solidFill>
              </a:rPr>
              <a:pPr algn="ctr">
                <a:spcAft>
                  <a:spcPts val="600"/>
                </a:spcAft>
              </a:pPr>
              <a:t>16</a:t>
            </a:fld>
            <a:endParaRPr lang="en-US" sz="1400">
              <a:solidFill>
                <a:schemeClr val="bg1"/>
              </a:solidFill>
            </a:endParaRPr>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rot="5400000">
            <a:off x="-349845" y="5226028"/>
            <a:ext cx="1663495" cy="313512"/>
          </a:xfrm>
        </p:spPr>
        <p:txBody>
          <a:bodyPr vert="horz" lIns="91440" tIns="45720" rIns="91440" bIns="45720" rtlCol="0" anchor="ctr">
            <a:normAutofit/>
          </a:bodyPr>
          <a:lstStyle/>
          <a:p>
            <a:pPr algn="r">
              <a:lnSpc>
                <a:spcPct val="90000"/>
              </a:lnSpc>
              <a:spcAft>
                <a:spcPts val="600"/>
              </a:spcAft>
            </a:pPr>
            <a:r>
              <a:rPr lang="en-US" sz="500" kern="1200">
                <a:solidFill>
                  <a:schemeClr val="bg1"/>
                </a:solidFill>
                <a:latin typeface="+mn-lt"/>
                <a:ea typeface="+mn-ea"/>
                <a:cs typeface="+mn-cs"/>
              </a:rPr>
              <a:t>TEETHER: GNAWING AT ETHEREUM TO AUTOMATICALLY EXPLOIT SMART CONTRACTS</a:t>
            </a:r>
          </a:p>
        </p:txBody>
      </p:sp>
    </p:spTree>
    <p:extLst>
      <p:ext uri="{BB962C8B-B14F-4D97-AF65-F5344CB8AC3E}">
        <p14:creationId xmlns:p14="http://schemas.microsoft.com/office/powerpoint/2010/main" val="262555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742993" y="557483"/>
            <a:ext cx="8402173" cy="696912"/>
          </a:xfrm>
        </p:spPr>
        <p:txBody>
          <a:bodyPr vert="horz" lIns="91440" tIns="45720" rIns="91440" bIns="45720" rtlCol="0" anchor="b">
            <a:noAutofit/>
          </a:bodyPr>
          <a:lstStyle/>
          <a:p>
            <a:r>
              <a:rPr lang="en-US" sz="3600"/>
              <a:t>Problems detected in contracts</a:t>
            </a:r>
            <a:endParaRPr lang="en-US"/>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2463800" y="6356350"/>
            <a:ext cx="3479800" cy="365125"/>
          </a:xfrm>
        </p:spPr>
        <p:txBody>
          <a:bodyPr/>
          <a:lstStyle/>
          <a:p>
            <a:r>
              <a:rPr lang="en-US">
                <a:ea typeface="+mn-lt"/>
                <a:cs typeface="+mn-lt"/>
              </a:rPr>
              <a:t>TEETHER: GNAWING AT ETHEREUM TO AUTOMATICALLY EXPLOIT SMART CONTRACTS</a:t>
            </a:r>
            <a:endParaRPr lang="en-US"/>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17</a:t>
            </a:fld>
            <a:endParaRPr lang="en-US"/>
          </a:p>
        </p:txBody>
      </p:sp>
      <p:pic>
        <p:nvPicPr>
          <p:cNvPr id="9" name="Picture 9">
            <a:extLst>
              <a:ext uri="{FF2B5EF4-FFF2-40B4-BE49-F238E27FC236}">
                <a16:creationId xmlns:a16="http://schemas.microsoft.com/office/drawing/2014/main" id="{7CFB7C8C-29F2-CF7A-94E6-1CB3719FF9A0}"/>
              </a:ext>
            </a:extLst>
          </p:cNvPr>
          <p:cNvPicPr>
            <a:picLocks noChangeAspect="1"/>
          </p:cNvPicPr>
          <p:nvPr/>
        </p:nvPicPr>
        <p:blipFill>
          <a:blip r:embed="rId2"/>
          <a:stretch>
            <a:fillRect/>
          </a:stretch>
        </p:blipFill>
        <p:spPr>
          <a:xfrm>
            <a:off x="6233556" y="1579225"/>
            <a:ext cx="4434195" cy="2379654"/>
          </a:xfrm>
          <a:prstGeom prst="rect">
            <a:avLst/>
          </a:prstGeom>
        </p:spPr>
      </p:pic>
      <p:sp>
        <p:nvSpPr>
          <p:cNvPr id="7" name="TextBox 6">
            <a:extLst>
              <a:ext uri="{FF2B5EF4-FFF2-40B4-BE49-F238E27FC236}">
                <a16:creationId xmlns:a16="http://schemas.microsoft.com/office/drawing/2014/main" id="{8AC861CB-596A-0DDD-63CE-AE2CBC1E5515}"/>
              </a:ext>
            </a:extLst>
          </p:cNvPr>
          <p:cNvSpPr txBox="1"/>
          <p:nvPr/>
        </p:nvSpPr>
        <p:spPr>
          <a:xfrm>
            <a:off x="573355" y="2560616"/>
            <a:ext cx="4952999"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Vulnerabilities found in these contracts can be classified into four categories:</a:t>
            </a:r>
          </a:p>
          <a:p>
            <a:pPr marL="342900" indent="-342900">
              <a:buAutoNum type="arabicPeriod"/>
            </a:pPr>
            <a:r>
              <a:rPr lang="en-US"/>
              <a:t>Erroneous visibility</a:t>
            </a:r>
          </a:p>
          <a:p>
            <a:pPr marL="342900" indent="-342900">
              <a:buAutoNum type="arabicPeriod"/>
            </a:pPr>
            <a:r>
              <a:rPr lang="en-US"/>
              <a:t>Erroneous constructor</a:t>
            </a:r>
          </a:p>
          <a:p>
            <a:pPr marL="342900" indent="-342900">
              <a:buAutoNum type="arabicPeriod"/>
            </a:pPr>
            <a:r>
              <a:rPr lang="en-US"/>
              <a:t>Semantic confusion</a:t>
            </a:r>
            <a:endParaRPr lang="en-US" dirty="0"/>
          </a:p>
          <a:p>
            <a:pPr marL="342900" indent="-342900">
              <a:buAutoNum type="arabicPeriod"/>
            </a:pPr>
            <a:r>
              <a:rPr lang="en-US"/>
              <a:t>Logic flaws</a:t>
            </a:r>
            <a:endParaRPr lang="en-US" dirty="0"/>
          </a:p>
          <a:p>
            <a:pPr marL="342900" indent="-342900">
              <a:buAutoNum type="arabicPeriod"/>
            </a:pPr>
            <a:endParaRPr lang="en-US" dirty="0"/>
          </a:p>
        </p:txBody>
      </p:sp>
      <p:pic>
        <p:nvPicPr>
          <p:cNvPr id="10" name="Picture 10">
            <a:extLst>
              <a:ext uri="{FF2B5EF4-FFF2-40B4-BE49-F238E27FC236}">
                <a16:creationId xmlns:a16="http://schemas.microsoft.com/office/drawing/2014/main" id="{67C33604-BC98-B1E4-FCCC-E1D6DE26DE31}"/>
              </a:ext>
            </a:extLst>
          </p:cNvPr>
          <p:cNvPicPr>
            <a:picLocks noChangeAspect="1"/>
          </p:cNvPicPr>
          <p:nvPr/>
        </p:nvPicPr>
        <p:blipFill>
          <a:blip r:embed="rId3"/>
          <a:stretch>
            <a:fillRect/>
          </a:stretch>
        </p:blipFill>
        <p:spPr>
          <a:xfrm>
            <a:off x="6232936" y="4296010"/>
            <a:ext cx="4296888" cy="1158114"/>
          </a:xfrm>
          <a:prstGeom prst="rect">
            <a:avLst/>
          </a:prstGeom>
        </p:spPr>
      </p:pic>
    </p:spTree>
    <p:extLst>
      <p:ext uri="{BB962C8B-B14F-4D97-AF65-F5344CB8AC3E}">
        <p14:creationId xmlns:p14="http://schemas.microsoft.com/office/powerpoint/2010/main" val="3067095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742993" y="571090"/>
            <a:ext cx="8402173" cy="696912"/>
          </a:xfrm>
        </p:spPr>
        <p:txBody>
          <a:bodyPr vert="horz" lIns="91440" tIns="45720" rIns="91440" bIns="45720" rtlCol="0" anchor="b">
            <a:noAutofit/>
          </a:bodyPr>
          <a:lstStyle/>
          <a:p>
            <a:r>
              <a:rPr lang="en-US" sz="3600"/>
              <a:t>Problems detected in contracts</a:t>
            </a:r>
            <a:endParaRPr lang="en-US"/>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2463800" y="6356350"/>
            <a:ext cx="3479800" cy="365125"/>
          </a:xfrm>
        </p:spPr>
        <p:txBody>
          <a:bodyPr/>
          <a:lstStyle/>
          <a:p>
            <a:r>
              <a:rPr lang="en-US">
                <a:ea typeface="+mn-lt"/>
                <a:cs typeface="+mn-lt"/>
              </a:rPr>
              <a:t>TEETHER: GNAWING AT ETHEREUM TO AUTOMATICALLY EXPLOIT SMART CONTRACTS</a:t>
            </a:r>
            <a:endParaRPr lang="en-US"/>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18</a:t>
            </a:fld>
            <a:endParaRPr lang="en-US"/>
          </a:p>
        </p:txBody>
      </p:sp>
      <p:pic>
        <p:nvPicPr>
          <p:cNvPr id="11" name="Picture 11" descr="Text&#10;&#10;Description automatically generated">
            <a:extLst>
              <a:ext uri="{FF2B5EF4-FFF2-40B4-BE49-F238E27FC236}">
                <a16:creationId xmlns:a16="http://schemas.microsoft.com/office/drawing/2014/main" id="{52735CD1-520C-D3ED-158C-57FF958C9280}"/>
              </a:ext>
            </a:extLst>
          </p:cNvPr>
          <p:cNvPicPr>
            <a:picLocks noChangeAspect="1"/>
          </p:cNvPicPr>
          <p:nvPr/>
        </p:nvPicPr>
        <p:blipFill>
          <a:blip r:embed="rId2"/>
          <a:stretch>
            <a:fillRect/>
          </a:stretch>
        </p:blipFill>
        <p:spPr>
          <a:xfrm>
            <a:off x="1092529" y="1915957"/>
            <a:ext cx="3663537" cy="3639645"/>
          </a:xfrm>
          <a:prstGeom prst="rect">
            <a:avLst/>
          </a:prstGeom>
        </p:spPr>
      </p:pic>
      <p:pic>
        <p:nvPicPr>
          <p:cNvPr id="13" name="Picture 13" descr="Text, letter&#10;&#10;Description automatically generated">
            <a:extLst>
              <a:ext uri="{FF2B5EF4-FFF2-40B4-BE49-F238E27FC236}">
                <a16:creationId xmlns:a16="http://schemas.microsoft.com/office/drawing/2014/main" id="{D8D1E674-9148-2711-FA08-2AC559A1D1FB}"/>
              </a:ext>
            </a:extLst>
          </p:cNvPr>
          <p:cNvPicPr>
            <a:picLocks noChangeAspect="1"/>
          </p:cNvPicPr>
          <p:nvPr/>
        </p:nvPicPr>
        <p:blipFill>
          <a:blip r:embed="rId3"/>
          <a:stretch>
            <a:fillRect/>
          </a:stretch>
        </p:blipFill>
        <p:spPr>
          <a:xfrm>
            <a:off x="5605154" y="1915593"/>
            <a:ext cx="5909952" cy="1987725"/>
          </a:xfrm>
          <a:prstGeom prst="rect">
            <a:avLst/>
          </a:prstGeom>
        </p:spPr>
      </p:pic>
    </p:spTree>
    <p:extLst>
      <p:ext uri="{BB962C8B-B14F-4D97-AF65-F5344CB8AC3E}">
        <p14:creationId xmlns:p14="http://schemas.microsoft.com/office/powerpoint/2010/main" val="641642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1"/>
            <a:ext cx="12191990" cy="168864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156851" y="637762"/>
            <a:ext cx="9888496" cy="900131"/>
          </a:xfrm>
        </p:spPr>
        <p:txBody>
          <a:bodyPr vert="horz" lIns="91440" tIns="45720" rIns="91440" bIns="45720" rtlCol="0" anchor="t">
            <a:normAutofit/>
          </a:bodyPr>
          <a:lstStyle/>
          <a:p>
            <a:r>
              <a:rPr lang="en-US" sz="3400" kern="1200">
                <a:solidFill>
                  <a:schemeClr val="bg1"/>
                </a:solidFill>
                <a:latin typeface="+mj-lt"/>
                <a:ea typeface="+mj-ea"/>
                <a:cs typeface="+mj-cs"/>
              </a:rPr>
              <a:t>Re-implementation - Dataset Sourcing</a:t>
            </a:r>
          </a:p>
          <a:p>
            <a:endParaRPr lang="en-US" sz="3400" kern="1200">
              <a:solidFill>
                <a:schemeClr val="bg1"/>
              </a:solidFill>
              <a:latin typeface="+mj-lt"/>
              <a:ea typeface="+mj-ea"/>
              <a:cs typeface="+mj-cs"/>
            </a:endParaRPr>
          </a:p>
        </p:txBody>
      </p:sp>
      <p:sp>
        <p:nvSpPr>
          <p:cNvPr id="15" name="Rectangle 14">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2154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4794402" y="6099825"/>
            <a:ext cx="2602723" cy="273096"/>
          </a:xfrm>
        </p:spPr>
        <p:txBody>
          <a:bodyPr/>
          <a:lstStyle/>
          <a:p>
            <a:pPr defTabSz="676656">
              <a:spcAft>
                <a:spcPts val="600"/>
              </a:spcAft>
            </a:pPr>
            <a:r>
              <a:rPr lang="en-US" sz="666" kern="1200">
                <a:solidFill>
                  <a:schemeClr val="tx1">
                    <a:tint val="75000"/>
                  </a:schemeClr>
                </a:solidFill>
                <a:latin typeface="+mn-lt"/>
                <a:ea typeface="+mn-lt"/>
                <a:cs typeface="+mn-lt"/>
              </a:rPr>
              <a:t>TEETHER: GNAWING AT ETHEREUM TO AUTOMATICALLY EXPLOIT SMART CONTRACTS</a:t>
            </a:r>
            <a:endParaRPr lang="en-US"/>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065216" y="5895718"/>
            <a:ext cx="2051782" cy="273096"/>
          </a:xfrm>
        </p:spPr>
        <p:txBody>
          <a:bodyPr/>
          <a:lstStyle/>
          <a:p>
            <a:pPr defTabSz="676656">
              <a:spcAft>
                <a:spcPts val="600"/>
              </a:spcAft>
            </a:pPr>
            <a:fld id="{A49DFD55-3C28-40EF-9E31-A92D2E4017FF}" type="slidenum">
              <a:rPr lang="en-US" sz="666" kern="1200">
                <a:solidFill>
                  <a:schemeClr val="tx1">
                    <a:tint val="75000"/>
                  </a:schemeClr>
                </a:solidFill>
                <a:latin typeface="+mn-lt"/>
                <a:ea typeface="+mn-ea"/>
                <a:cs typeface="+mn-cs"/>
              </a:rPr>
              <a:pPr defTabSz="676656">
                <a:spcAft>
                  <a:spcPts val="600"/>
                </a:spcAft>
              </a:pPr>
              <a:t>19</a:t>
            </a:fld>
            <a:endParaRPr lang="en-US"/>
          </a:p>
        </p:txBody>
      </p:sp>
      <p:graphicFrame>
        <p:nvGraphicFramePr>
          <p:cNvPr id="8" name="Text Placeholder 2">
            <a:extLst>
              <a:ext uri="{FF2B5EF4-FFF2-40B4-BE49-F238E27FC236}">
                <a16:creationId xmlns:a16="http://schemas.microsoft.com/office/drawing/2014/main" id="{719A0758-92A2-F874-0063-7D734D986861}"/>
              </a:ext>
            </a:extLst>
          </p:cNvPr>
          <p:cNvGraphicFramePr/>
          <p:nvPr>
            <p:extLst>
              <p:ext uri="{D42A27DB-BD31-4B8C-83A1-F6EECF244321}">
                <p14:modId xmlns:p14="http://schemas.microsoft.com/office/powerpoint/2010/main" val="2529421795"/>
              </p:ext>
            </p:extLst>
          </p:nvPr>
        </p:nvGraphicFramePr>
        <p:xfrm>
          <a:off x="1662086" y="1961979"/>
          <a:ext cx="9392403" cy="44108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8685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21254" y="-219754"/>
            <a:ext cx="5111750" cy="1204912"/>
          </a:xfrm>
        </p:spPr>
        <p:txBody>
          <a:bodyPr>
            <a:normAutofit/>
          </a:bodyPr>
          <a:lstStyle/>
          <a:p>
            <a:r>
              <a:rPr lang="en-US" sz="3600"/>
              <a:t>INTRODUCTION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778601" y="1154339"/>
            <a:ext cx="6661512" cy="5205503"/>
          </a:xfrm>
        </p:spPr>
        <p:txBody>
          <a:bodyPr vert="horz" lIns="91440" tIns="45720" rIns="91440" bIns="45720" rtlCol="0" anchor="t">
            <a:normAutofit/>
          </a:bodyPr>
          <a:lstStyle/>
          <a:p>
            <a:pPr marL="285750" indent="-285750">
              <a:buChar char="•"/>
            </a:pPr>
            <a:r>
              <a:rPr lang="en-US" sz="1800">
                <a:solidFill>
                  <a:srgbClr val="000000"/>
                </a:solidFill>
                <a:ea typeface="+mn-lt"/>
                <a:cs typeface="+mn-lt"/>
              </a:rPr>
              <a:t>A blockchain is a data structure that is </a:t>
            </a:r>
            <a:r>
              <a:rPr lang="en-US" sz="1800" b="1">
                <a:solidFill>
                  <a:srgbClr val="000000"/>
                </a:solidFill>
                <a:ea typeface="+mn-lt"/>
                <a:cs typeface="+mn-lt"/>
              </a:rPr>
              <a:t>publicly verifiable</a:t>
            </a:r>
            <a:r>
              <a:rPr lang="en-US" sz="1800">
                <a:solidFill>
                  <a:srgbClr val="000000"/>
                </a:solidFill>
                <a:ea typeface="+mn-lt"/>
                <a:cs typeface="+mn-lt"/>
              </a:rPr>
              <a:t> and contains a record of all transactions. </a:t>
            </a:r>
            <a:endParaRPr lang="en-US" sz="1800"/>
          </a:p>
          <a:p>
            <a:pPr marL="285750" indent="-285750">
              <a:buChar char="•"/>
            </a:pPr>
            <a:r>
              <a:rPr lang="en-US" sz="1800">
                <a:solidFill>
                  <a:srgbClr val="000000"/>
                </a:solidFill>
                <a:ea typeface="+mn-lt"/>
                <a:cs typeface="+mn-lt"/>
              </a:rPr>
              <a:t>This data structure is maintained by a </a:t>
            </a:r>
            <a:r>
              <a:rPr lang="en-US" sz="1800" b="1">
                <a:solidFill>
                  <a:srgbClr val="000000"/>
                </a:solidFill>
                <a:ea typeface="+mn-lt"/>
                <a:cs typeface="+mn-lt"/>
              </a:rPr>
              <a:t>peer-to-peer</a:t>
            </a:r>
            <a:r>
              <a:rPr lang="en-US" sz="1800">
                <a:solidFill>
                  <a:srgbClr val="000000"/>
                </a:solidFill>
                <a:ea typeface="+mn-lt"/>
                <a:cs typeface="+mn-lt"/>
              </a:rPr>
              <a:t> network, and all nodes of this network follow a consensus protocol.</a:t>
            </a:r>
          </a:p>
          <a:p>
            <a:pPr marL="285750" indent="-285750">
              <a:buChar char="•"/>
            </a:pPr>
            <a:r>
              <a:rPr lang="en-US" sz="1800"/>
              <a:t>Ethereum has emerged as one of the most widely used.</a:t>
            </a:r>
          </a:p>
          <a:p>
            <a:pPr marL="285750" indent="-285750">
              <a:buChar char="•"/>
            </a:pPr>
            <a:r>
              <a:rPr lang="en-US" sz="1800"/>
              <a:t>It currently holds the position of the </a:t>
            </a:r>
            <a:r>
              <a:rPr lang="en-US" sz="1800" b="1"/>
              <a:t>second largest cryptocurrency</a:t>
            </a:r>
            <a:r>
              <a:rPr lang="en-US" sz="1800"/>
              <a:t> in terms of overall market value, as of mid-2018.</a:t>
            </a:r>
          </a:p>
          <a:p>
            <a:pPr marL="285750" indent="-285750">
              <a:buChar char="•"/>
            </a:pPr>
            <a:r>
              <a:rPr lang="en-US" sz="1800"/>
              <a:t>While Bitcoin enables the definition of basic checks to be conducted during transaction processing, Ethereum permits these regulations to be articulated in a </a:t>
            </a:r>
            <a:r>
              <a:rPr lang="en-US" sz="1800" b="1"/>
              <a:t>Turing-complete</a:t>
            </a:r>
            <a:r>
              <a:rPr lang="en-US" sz="1800"/>
              <a:t> language. </a:t>
            </a:r>
          </a:p>
          <a:p>
            <a:pPr marL="285750" indent="-285750">
              <a:buChar char="•"/>
            </a:pPr>
            <a:r>
              <a:rPr lang="en-US" sz="1800"/>
              <a:t>This feature positions Ethereum as the leading platform for executing smart contracts.</a:t>
            </a:r>
          </a:p>
          <a:p>
            <a:endParaRPr lang="en-US"/>
          </a:p>
          <a:p>
            <a:endParaRPr lang="en-US"/>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2463800" y="6356350"/>
            <a:ext cx="3479800" cy="365125"/>
          </a:xfrm>
        </p:spPr>
        <p:txBody>
          <a:bodyPr/>
          <a:lstStyle/>
          <a:p>
            <a:r>
              <a:rPr lang="en-US">
                <a:solidFill>
                  <a:srgbClr val="898989"/>
                </a:solidFill>
                <a:ea typeface="+mn-lt"/>
                <a:cs typeface="+mn-lt"/>
              </a:rPr>
              <a:t>TEETHER: GNAWING AT ETHEREUM TO AUTOMATICALLY EXPLOIT SMART CONTRACTS</a:t>
            </a:r>
            <a:endParaRPr lang="en-US"/>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a:t>
            </a:fld>
            <a:endParaRPr lang="en-US"/>
          </a:p>
        </p:txBody>
      </p:sp>
    </p:spTree>
    <p:extLst>
      <p:ext uri="{BB962C8B-B14F-4D97-AF65-F5344CB8AC3E}">
        <p14:creationId xmlns:p14="http://schemas.microsoft.com/office/powerpoint/2010/main" val="3571516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155558" y="637762"/>
            <a:ext cx="4284397" cy="5576770"/>
          </a:xfrm>
        </p:spPr>
        <p:txBody>
          <a:bodyPr vert="horz" lIns="91440" tIns="45720" rIns="91440" bIns="45720" rtlCol="0" anchor="ctr">
            <a:normAutofit/>
          </a:bodyPr>
          <a:lstStyle/>
          <a:p>
            <a:r>
              <a:rPr lang="en-US" sz="3100" kern="1200">
                <a:solidFill>
                  <a:schemeClr val="bg1"/>
                </a:solidFill>
                <a:latin typeface="+mj-lt"/>
                <a:ea typeface="+mj-ea"/>
                <a:cs typeface="+mj-cs"/>
              </a:rPr>
              <a:t>Re-implementation -</a:t>
            </a:r>
            <a:br>
              <a:rPr lang="en-US" sz="3100" kern="1200">
                <a:solidFill>
                  <a:schemeClr val="bg1"/>
                </a:solidFill>
                <a:latin typeface="+mj-lt"/>
                <a:ea typeface="+mj-ea"/>
                <a:cs typeface="+mj-cs"/>
              </a:rPr>
            </a:br>
            <a:r>
              <a:rPr lang="en-US" sz="3100" kern="1200">
                <a:solidFill>
                  <a:schemeClr val="bg1"/>
                </a:solidFill>
                <a:latin typeface="+mj-lt"/>
                <a:ea typeface="+mj-ea"/>
                <a:cs typeface="+mj-cs"/>
              </a:rPr>
              <a:t>Additional Code &amp; RESULTS</a:t>
            </a:r>
          </a:p>
          <a:p>
            <a:endParaRPr lang="en-US" sz="3100" kern="1200">
              <a:solidFill>
                <a:schemeClr val="bg1"/>
              </a:solidFill>
              <a:latin typeface="+mj-lt"/>
              <a:ea typeface="+mj-ea"/>
              <a:cs typeface="+mj-cs"/>
            </a:endParaRPr>
          </a:p>
        </p:txBody>
      </p:sp>
      <p:sp>
        <p:nvSpPr>
          <p:cNvPr id="13" name="Rectangle 12">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6657821" y="998351"/>
            <a:ext cx="5135916" cy="5860946"/>
          </a:xfrm>
        </p:spPr>
        <p:txBody>
          <a:bodyPr vert="horz" lIns="91440" tIns="45720" rIns="91440" bIns="45720" rtlCol="0" anchor="ctr">
            <a:noAutofit/>
          </a:bodyPr>
          <a:lstStyle/>
          <a:p>
            <a:pPr marL="285750" indent="-285750">
              <a:lnSpc>
                <a:spcPct val="90000"/>
              </a:lnSpc>
              <a:buChar char="•"/>
            </a:pPr>
            <a:r>
              <a:rPr lang="en-US" sz="1800" kern="1200">
                <a:latin typeface="+mn-lt"/>
                <a:ea typeface="+mn-ea"/>
                <a:cs typeface="+mn-cs"/>
              </a:rPr>
              <a:t>We started a </a:t>
            </a:r>
            <a:r>
              <a:rPr lang="en-US" sz="1800" b="1" kern="1200">
                <a:latin typeface="+mn-lt"/>
                <a:ea typeface="+mn-ea"/>
                <a:cs typeface="+mn-cs"/>
              </a:rPr>
              <a:t>GCP Compute Engine instance</a:t>
            </a:r>
            <a:r>
              <a:rPr lang="en-US" sz="1800" kern="1200">
                <a:latin typeface="+mn-lt"/>
                <a:ea typeface="+mn-ea"/>
                <a:cs typeface="+mn-cs"/>
              </a:rPr>
              <a:t> and installed </a:t>
            </a:r>
            <a:r>
              <a:rPr lang="en-US" sz="1800"/>
              <a:t>Solidity</a:t>
            </a:r>
            <a:r>
              <a:rPr lang="en-US" sz="1800" kern="1200">
                <a:latin typeface="+mn-lt"/>
                <a:ea typeface="+mn-ea"/>
                <a:cs typeface="+mn-cs"/>
              </a:rPr>
              <a:t> compiler, teether and its dependencies.</a:t>
            </a:r>
            <a:endParaRPr lang="en-US" sz="1800"/>
          </a:p>
          <a:p>
            <a:pPr marL="285750" indent="-285750">
              <a:lnSpc>
                <a:spcPct val="90000"/>
              </a:lnSpc>
              <a:buChar char="•"/>
            </a:pPr>
            <a:r>
              <a:rPr lang="en-US" sz="1800" kern="1200">
                <a:latin typeface="+mn-lt"/>
                <a:ea typeface="+mn-ea"/>
                <a:cs typeface="+mn-cs"/>
              </a:rPr>
              <a:t>We wrote a script to perform a timed run of the CFG generation for </a:t>
            </a:r>
            <a:r>
              <a:rPr lang="en-US" sz="1800" b="1" kern="1200">
                <a:latin typeface="+mn-lt"/>
                <a:ea typeface="+mn-ea"/>
                <a:cs typeface="+mn-cs"/>
              </a:rPr>
              <a:t>20 mins</a:t>
            </a:r>
            <a:r>
              <a:rPr lang="en-US" sz="1800" kern="1200">
                <a:latin typeface="+mn-lt"/>
                <a:ea typeface="+mn-ea"/>
                <a:cs typeface="+mn-cs"/>
              </a:rPr>
              <a:t> followed by Exploit generation for another </a:t>
            </a:r>
            <a:r>
              <a:rPr lang="en-US" sz="1800" b="1" kern="1200">
                <a:latin typeface="+mn-lt"/>
                <a:ea typeface="+mn-ea"/>
                <a:cs typeface="+mn-cs"/>
              </a:rPr>
              <a:t>20 mins</a:t>
            </a:r>
            <a:r>
              <a:rPr lang="en-US" sz="1800" kern="1200">
                <a:latin typeface="+mn-lt"/>
                <a:ea typeface="+mn-ea"/>
                <a:cs typeface="+mn-cs"/>
              </a:rPr>
              <a:t> on all the contracts.</a:t>
            </a:r>
            <a:endParaRPr lang="en-US" sz="1800" kern="1200">
              <a:latin typeface="+mn-lt"/>
            </a:endParaRPr>
          </a:p>
          <a:p>
            <a:pPr marL="285750" indent="-285750">
              <a:lnSpc>
                <a:spcPct val="90000"/>
              </a:lnSpc>
              <a:buChar char="•"/>
            </a:pPr>
            <a:r>
              <a:rPr lang="en-US" sz="1800" kern="1200">
                <a:latin typeface="+mn-lt"/>
                <a:ea typeface="+mn-ea"/>
                <a:cs typeface="+mn-cs"/>
              </a:rPr>
              <a:t>In a previous attempt to source contracts</a:t>
            </a:r>
            <a:r>
              <a:rPr lang="en-US" sz="1800"/>
              <a:t>,</a:t>
            </a:r>
            <a:r>
              <a:rPr lang="en-US" sz="1800" kern="1200">
                <a:latin typeface="+mn-lt"/>
                <a:ea typeface="+mn-ea"/>
                <a:cs typeface="+mn-cs"/>
              </a:rPr>
              <a:t> we</a:t>
            </a:r>
            <a:r>
              <a:rPr lang="en-US" sz="1800"/>
              <a:t> also wrote</a:t>
            </a:r>
            <a:r>
              <a:rPr lang="en-US" sz="1800" kern="1200">
                <a:latin typeface="+mn-lt"/>
                <a:ea typeface="+mn-ea"/>
                <a:cs typeface="+mn-cs"/>
              </a:rPr>
              <a:t> </a:t>
            </a:r>
            <a:r>
              <a:rPr lang="en-US" sz="1800" b="1" kern="1200">
                <a:latin typeface="+mn-lt"/>
                <a:ea typeface="+mn-ea"/>
                <a:cs typeface="+mn-cs"/>
              </a:rPr>
              <a:t>HTML parsers</a:t>
            </a:r>
            <a:r>
              <a:rPr lang="en-US" sz="1800" kern="1200">
                <a:latin typeface="+mn-lt"/>
                <a:ea typeface="+mn-ea"/>
                <a:cs typeface="+mn-cs"/>
              </a:rPr>
              <a:t> to extract bytecode for contracts from the </a:t>
            </a:r>
            <a:r>
              <a:rPr lang="en-US" sz="1800" kern="1200" err="1">
                <a:latin typeface="+mn-lt"/>
                <a:ea typeface="+mn-ea"/>
                <a:cs typeface="+mn-cs"/>
              </a:rPr>
              <a:t>EtherScan</a:t>
            </a:r>
            <a:r>
              <a:rPr lang="en-US" sz="1800" dirty="0"/>
              <a:t> </a:t>
            </a:r>
            <a:r>
              <a:rPr lang="en-US" sz="1800"/>
              <a:t>website</a:t>
            </a:r>
            <a:r>
              <a:rPr lang="en-US" sz="1800" kern="1200">
                <a:latin typeface="+mn-lt"/>
                <a:ea typeface="+mn-ea"/>
                <a:cs typeface="+mn-cs"/>
              </a:rPr>
              <a:t>.</a:t>
            </a:r>
            <a:endParaRPr lang="en-US" sz="1800" kern="1200" dirty="0">
              <a:latin typeface="+mn-lt"/>
            </a:endParaRPr>
          </a:p>
          <a:p>
            <a:pPr marL="285750" indent="-285750">
              <a:lnSpc>
                <a:spcPct val="90000"/>
              </a:lnSpc>
              <a:buChar char="•"/>
            </a:pPr>
            <a:r>
              <a:rPr lang="en-US" sz="1800" kern="1200">
                <a:latin typeface="+mn-lt"/>
                <a:ea typeface="+mn-ea"/>
                <a:cs typeface="+mn-cs"/>
              </a:rPr>
              <a:t>We discovered </a:t>
            </a:r>
            <a:r>
              <a:rPr lang="en-US" sz="1800" b="1" kern="1200">
                <a:latin typeface="+mn-lt"/>
                <a:ea typeface="+mn-ea"/>
                <a:cs typeface="+mn-cs"/>
              </a:rPr>
              <a:t>12 contracts</a:t>
            </a:r>
            <a:r>
              <a:rPr lang="en-US" sz="1800" kern="1200">
                <a:latin typeface="+mn-lt"/>
                <a:ea typeface="+mn-ea"/>
                <a:cs typeface="+mn-cs"/>
              </a:rPr>
              <a:t> with vulnerabilities for which exploits were generated by this tool.</a:t>
            </a:r>
            <a:endParaRPr lang="en-US" sz="1800" kern="1200">
              <a:latin typeface="+mn-lt"/>
            </a:endParaRPr>
          </a:p>
          <a:p>
            <a:pPr marL="285750" indent="-285750">
              <a:lnSpc>
                <a:spcPct val="90000"/>
              </a:lnSpc>
              <a:buChar char="•"/>
            </a:pPr>
            <a:r>
              <a:rPr lang="en-US" sz="1800" kern="1200">
                <a:latin typeface="+mn-lt"/>
                <a:ea typeface="+mn-ea"/>
                <a:cs typeface="+mn-cs"/>
              </a:rPr>
              <a:t>Compared to the original detection rate of </a:t>
            </a:r>
            <a:r>
              <a:rPr lang="en-US" sz="1800" b="1" kern="1200">
                <a:latin typeface="+mn-lt"/>
                <a:ea typeface="+mn-ea"/>
                <a:cs typeface="+mn-cs"/>
              </a:rPr>
              <a:t>4.4%</a:t>
            </a:r>
            <a:r>
              <a:rPr lang="en-US" sz="1800" kern="1200">
                <a:latin typeface="+mn-lt"/>
                <a:ea typeface="+mn-ea"/>
                <a:cs typeface="+mn-cs"/>
              </a:rPr>
              <a:t> contracts</a:t>
            </a:r>
            <a:r>
              <a:rPr lang="en-US" sz="1800"/>
              <a:t>,</a:t>
            </a:r>
            <a:r>
              <a:rPr lang="en-US" sz="1800" kern="1200">
                <a:latin typeface="+mn-lt"/>
                <a:ea typeface="+mn-ea"/>
                <a:cs typeface="+mn-cs"/>
              </a:rPr>
              <a:t> our </a:t>
            </a:r>
            <a:r>
              <a:rPr lang="en-US" sz="1800"/>
              <a:t>re-implementation</a:t>
            </a:r>
            <a:r>
              <a:rPr lang="en-US" sz="1800" kern="1200">
                <a:latin typeface="+mn-lt"/>
                <a:ea typeface="+mn-ea"/>
                <a:cs typeface="+mn-cs"/>
              </a:rPr>
              <a:t> detected vulnerabilities in </a:t>
            </a:r>
            <a:r>
              <a:rPr lang="en-US" sz="1800" b="1" kern="1200">
                <a:latin typeface="+mn-lt"/>
                <a:ea typeface="+mn-ea"/>
                <a:cs typeface="+mn-cs"/>
              </a:rPr>
              <a:t>1.2%</a:t>
            </a:r>
            <a:r>
              <a:rPr lang="en-US" sz="1800" kern="1200">
                <a:latin typeface="+mn-lt"/>
                <a:ea typeface="+mn-ea"/>
                <a:cs typeface="+mn-cs"/>
              </a:rPr>
              <a:t> of the contracts.</a:t>
            </a:r>
            <a:endParaRPr lang="en-US" sz="1800" kern="1200">
              <a:latin typeface="+mn-lt"/>
            </a:endParaRPr>
          </a:p>
          <a:p>
            <a:pPr marL="285750" indent="-285750">
              <a:lnSpc>
                <a:spcPct val="90000"/>
              </a:lnSpc>
              <a:buChar char="•"/>
            </a:pPr>
            <a:r>
              <a:rPr lang="en-US" sz="1800" kern="1200">
                <a:latin typeface="+mn-lt"/>
                <a:ea typeface="+mn-ea"/>
                <a:cs typeface="+mn-cs"/>
              </a:rPr>
              <a:t>This is because of availability of significantly less compute power and reduced runtime for CFG and exploit generation.</a:t>
            </a:r>
            <a:endParaRPr lang="en-US" sz="1800" kern="1200">
              <a:latin typeface="+mn-lt"/>
            </a:endParaRPr>
          </a:p>
          <a:p>
            <a:pPr marL="285750" indent="-285750">
              <a:lnSpc>
                <a:spcPct val="90000"/>
              </a:lnSpc>
              <a:buChar char="•"/>
            </a:pPr>
            <a:endParaRPr lang="en-US" sz="1600" kern="1200">
              <a:solidFill>
                <a:schemeClr val="tx1"/>
              </a:solidFill>
              <a:latin typeface="+mn-lt"/>
            </a:endParaRPr>
          </a:p>
          <a:p>
            <a:pPr marL="285750" indent="-285750">
              <a:lnSpc>
                <a:spcPct val="90000"/>
              </a:lnSpc>
              <a:buChar char="•"/>
            </a:pPr>
            <a:endParaRPr lang="en-US" sz="1600" kern="1200">
              <a:solidFill>
                <a:schemeClr val="tx1"/>
              </a:solidFill>
              <a:latin typeface="+mn-lt"/>
            </a:endParaRPr>
          </a:p>
          <a:p>
            <a:pPr marL="285750" indent="-285750">
              <a:lnSpc>
                <a:spcPct val="90000"/>
              </a:lnSpc>
              <a:buChar char="•"/>
            </a:pPr>
            <a:endParaRPr lang="en-US" sz="1600" kern="1200">
              <a:solidFill>
                <a:schemeClr val="tx1"/>
              </a:solidFill>
              <a:latin typeface="+mn-lt"/>
            </a:endParaRP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160867" y="3246439"/>
            <a:ext cx="672957" cy="343768"/>
          </a:xfrm>
        </p:spPr>
        <p:txBody>
          <a:bodyPr vert="horz" lIns="91440" tIns="45720" rIns="91440" bIns="45720" rtlCol="0" anchor="ctr">
            <a:normAutofit/>
          </a:bodyPr>
          <a:lstStyle/>
          <a:p>
            <a:pPr algn="ctr">
              <a:spcAft>
                <a:spcPts val="600"/>
              </a:spcAft>
            </a:pPr>
            <a:fld id="{A49DFD55-3C28-40EF-9E31-A92D2E4017FF}" type="slidenum">
              <a:rPr lang="en-US" sz="1400">
                <a:solidFill>
                  <a:schemeClr val="bg1"/>
                </a:solidFill>
              </a:rPr>
              <a:pPr algn="ctr">
                <a:spcAft>
                  <a:spcPts val="600"/>
                </a:spcAft>
              </a:pPr>
              <a:t>20</a:t>
            </a:fld>
            <a:endParaRPr lang="en-US" sz="1400">
              <a:solidFill>
                <a:schemeClr val="bg1"/>
              </a:solidFill>
            </a:endParaRPr>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rot="5400000">
            <a:off x="-349845" y="5226028"/>
            <a:ext cx="1663495" cy="313512"/>
          </a:xfrm>
        </p:spPr>
        <p:txBody>
          <a:bodyPr vert="horz" lIns="91440" tIns="45720" rIns="91440" bIns="45720" rtlCol="0" anchor="ctr">
            <a:normAutofit/>
          </a:bodyPr>
          <a:lstStyle/>
          <a:p>
            <a:pPr algn="r">
              <a:lnSpc>
                <a:spcPct val="90000"/>
              </a:lnSpc>
              <a:spcAft>
                <a:spcPts val="600"/>
              </a:spcAft>
            </a:pPr>
            <a:r>
              <a:rPr lang="en-US" sz="500" kern="1200">
                <a:solidFill>
                  <a:schemeClr val="bg1"/>
                </a:solidFill>
                <a:latin typeface="+mn-lt"/>
                <a:ea typeface="+mn-ea"/>
                <a:cs typeface="+mn-cs"/>
              </a:rPr>
              <a:t>TEETHER: GNAWING AT ETHEREUM TO AUTOMATICALLY EXPLOIT SMART CONTRACTS</a:t>
            </a:r>
          </a:p>
        </p:txBody>
      </p:sp>
    </p:spTree>
    <p:extLst>
      <p:ext uri="{BB962C8B-B14F-4D97-AF65-F5344CB8AC3E}">
        <p14:creationId xmlns:p14="http://schemas.microsoft.com/office/powerpoint/2010/main" val="754174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kern="1200">
                <a:solidFill>
                  <a:schemeClr val="tx1"/>
                </a:solidFill>
                <a:latin typeface="+mj-lt"/>
                <a:ea typeface="+mj-ea"/>
                <a:cs typeface="+mj-cs"/>
              </a:rPr>
              <a:t>Code run </a:t>
            </a:r>
          </a:p>
        </p:txBody>
      </p:sp>
      <p:sp>
        <p:nvSpPr>
          <p:cNvPr id="16"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8431560" y="6285443"/>
            <a:ext cx="2726915" cy="286127"/>
          </a:xfrm>
        </p:spPr>
        <p:txBody>
          <a:bodyPr/>
          <a:lstStyle/>
          <a:p>
            <a:pPr defTabSz="713232">
              <a:spcAft>
                <a:spcPts val="600"/>
              </a:spcAft>
            </a:pPr>
            <a:r>
              <a:rPr lang="en-US" sz="702" kern="1200">
                <a:solidFill>
                  <a:schemeClr val="tx1">
                    <a:tint val="75000"/>
                  </a:schemeClr>
                </a:solidFill>
                <a:latin typeface="+mn-lt"/>
                <a:ea typeface="+mn-lt"/>
                <a:cs typeface="+mn-lt"/>
              </a:rPr>
              <a:t>TEETHER: GNAWING AT ETHEREUM TO AUTOMATICALLY EXPLOIT SMART CONTRACTS</a:t>
            </a:r>
            <a:endParaRPr lang="en-US"/>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7805588" y="5890836"/>
            <a:ext cx="2149685" cy="286127"/>
          </a:xfrm>
        </p:spPr>
        <p:txBody>
          <a:bodyPr/>
          <a:lstStyle/>
          <a:p>
            <a:pPr defTabSz="713232">
              <a:spcAft>
                <a:spcPts val="600"/>
              </a:spcAft>
            </a:pPr>
            <a:fld id="{A49DFD55-3C28-40EF-9E31-A92D2E4017FF}" type="slidenum">
              <a:rPr lang="en-US" sz="702" kern="1200">
                <a:solidFill>
                  <a:schemeClr val="tx1">
                    <a:tint val="75000"/>
                  </a:schemeClr>
                </a:solidFill>
                <a:latin typeface="+mn-lt"/>
                <a:ea typeface="+mn-ea"/>
                <a:cs typeface="+mn-cs"/>
              </a:rPr>
              <a:pPr defTabSz="713232">
                <a:spcAft>
                  <a:spcPts val="600"/>
                </a:spcAft>
              </a:pPr>
              <a:t>21</a:t>
            </a:fld>
            <a:endParaRPr lang="en-US"/>
          </a:p>
        </p:txBody>
      </p:sp>
      <p:pic>
        <p:nvPicPr>
          <p:cNvPr id="7" name="Picture 7" descr="Text&#10;&#10;Description automatically generated">
            <a:extLst>
              <a:ext uri="{FF2B5EF4-FFF2-40B4-BE49-F238E27FC236}">
                <a16:creationId xmlns:a16="http://schemas.microsoft.com/office/drawing/2014/main" id="{0378BAB3-DEC7-C992-A2FF-95FAC7A28E19}"/>
              </a:ext>
            </a:extLst>
          </p:cNvPr>
          <p:cNvPicPr>
            <a:picLocks noChangeAspect="1"/>
          </p:cNvPicPr>
          <p:nvPr/>
        </p:nvPicPr>
        <p:blipFill>
          <a:blip r:embed="rId2"/>
          <a:stretch>
            <a:fillRect/>
          </a:stretch>
        </p:blipFill>
        <p:spPr>
          <a:xfrm>
            <a:off x="2069739" y="2670835"/>
            <a:ext cx="6998566" cy="487890"/>
          </a:xfrm>
          <a:prstGeom prst="rect">
            <a:avLst/>
          </a:prstGeom>
        </p:spPr>
      </p:pic>
      <p:sp>
        <p:nvSpPr>
          <p:cNvPr id="8" name="TextBox 7">
            <a:extLst>
              <a:ext uri="{FF2B5EF4-FFF2-40B4-BE49-F238E27FC236}">
                <a16:creationId xmlns:a16="http://schemas.microsoft.com/office/drawing/2014/main" id="{CA87CD07-56FE-2F3B-58AF-2F50C2F36CBB}"/>
              </a:ext>
            </a:extLst>
          </p:cNvPr>
          <p:cNvSpPr txBox="1"/>
          <p:nvPr/>
        </p:nvSpPr>
        <p:spPr>
          <a:xfrm>
            <a:off x="1018888" y="2187266"/>
            <a:ext cx="97928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defTabSz="713232">
              <a:spcAft>
                <a:spcPts val="600"/>
              </a:spcAft>
              <a:buFont typeface="Arial" panose="020B0604020202020204" pitchFamily="34" charset="0"/>
              <a:buChar char="•"/>
            </a:pPr>
            <a:r>
              <a:rPr lang="en-US" kern="1200">
                <a:latin typeface="+mn-lt"/>
                <a:ea typeface="+mn-ea"/>
                <a:cs typeface="+mn-cs"/>
              </a:rPr>
              <a:t>Running script to generate exploits on all contracts and piping the logs to </a:t>
            </a:r>
            <a:r>
              <a:rPr lang="en-US" b="1" kern="1200">
                <a:latin typeface="+mn-lt"/>
                <a:ea typeface="+mn-ea"/>
                <a:cs typeface="+mn-cs"/>
              </a:rPr>
              <a:t>run3.log</a:t>
            </a:r>
            <a:r>
              <a:rPr lang="en-US" b="1"/>
              <a:t> </a:t>
            </a:r>
            <a:r>
              <a:rPr lang="en-US"/>
              <a:t>-</a:t>
            </a:r>
          </a:p>
        </p:txBody>
      </p:sp>
      <p:sp>
        <p:nvSpPr>
          <p:cNvPr id="9" name="TextBox 8">
            <a:extLst>
              <a:ext uri="{FF2B5EF4-FFF2-40B4-BE49-F238E27FC236}">
                <a16:creationId xmlns:a16="http://schemas.microsoft.com/office/drawing/2014/main" id="{DC5A6E56-2116-3008-534C-3807B3D7377E}"/>
              </a:ext>
            </a:extLst>
          </p:cNvPr>
          <p:cNvSpPr txBox="1"/>
          <p:nvPr/>
        </p:nvSpPr>
        <p:spPr>
          <a:xfrm>
            <a:off x="1018887" y="3260544"/>
            <a:ext cx="10032359" cy="3351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defTabSz="713232">
              <a:spcAft>
                <a:spcPts val="600"/>
              </a:spcAft>
              <a:buFont typeface="Arial"/>
              <a:buChar char="•"/>
            </a:pPr>
            <a:r>
              <a:rPr lang="en-US" kern="1200">
                <a:latin typeface="+mn-lt"/>
                <a:ea typeface="+mn-ea"/>
                <a:cs typeface="+mn-cs"/>
              </a:rPr>
              <a:t>The above script runs teether tool to generate the Control Flow Graph for 20 mins followed by exploit generation for 20 mins</a:t>
            </a:r>
            <a:r>
              <a:rPr lang="en-US"/>
              <a:t>.</a:t>
            </a:r>
            <a:endParaRPr lang="en-US" kern="1200" dirty="0">
              <a:latin typeface="+mn-lt"/>
            </a:endParaRPr>
          </a:p>
          <a:p>
            <a:pPr marL="285750" indent="-285750" defTabSz="713232">
              <a:spcAft>
                <a:spcPts val="600"/>
              </a:spcAft>
              <a:buFont typeface="Arial"/>
              <a:buChar char="•"/>
            </a:pPr>
            <a:endParaRPr lang="en-US" kern="1200" dirty="0">
              <a:latin typeface="+mn-lt"/>
            </a:endParaRPr>
          </a:p>
          <a:p>
            <a:pPr marL="285750" indent="-285750" defTabSz="713232">
              <a:spcAft>
                <a:spcPts val="600"/>
              </a:spcAft>
              <a:buFont typeface="Arial"/>
              <a:buChar char="•"/>
            </a:pPr>
            <a:r>
              <a:rPr lang="en-US" kern="1200">
                <a:latin typeface="+mn-lt"/>
                <a:ea typeface="+mn-ea"/>
                <a:cs typeface="+mn-cs"/>
              </a:rPr>
              <a:t>The &amp; at the end is used to run the process in the background</a:t>
            </a:r>
            <a:r>
              <a:rPr lang="en-US"/>
              <a:t>.</a:t>
            </a:r>
            <a:endParaRPr lang="en-US" kern="1200" dirty="0">
              <a:latin typeface="+mn-lt"/>
            </a:endParaRPr>
          </a:p>
          <a:p>
            <a:pPr marL="285750" indent="-285750" defTabSz="713232">
              <a:spcAft>
                <a:spcPts val="600"/>
              </a:spcAft>
              <a:buFont typeface="Arial"/>
              <a:buChar char="•"/>
            </a:pPr>
            <a:endParaRPr lang="en-US" kern="1200" dirty="0">
              <a:latin typeface="+mn-lt"/>
            </a:endParaRPr>
          </a:p>
          <a:p>
            <a:pPr marL="285750" indent="-285750" defTabSz="713232">
              <a:spcAft>
                <a:spcPts val="600"/>
              </a:spcAft>
              <a:buFont typeface="Arial"/>
              <a:buChar char="•"/>
            </a:pPr>
            <a:r>
              <a:rPr lang="en-US" kern="1200">
                <a:latin typeface="+mn-lt"/>
                <a:ea typeface="+mn-ea"/>
                <a:cs typeface="+mn-cs"/>
              </a:rPr>
              <a:t>The code will print symbolic execution of the bytecode which is used to detect all the paths which an execution can trace. We can see EVM low-level bytecode being analyzed to generate a control flow graph</a:t>
            </a:r>
            <a:r>
              <a:rPr lang="en-US"/>
              <a:t>.</a:t>
            </a:r>
            <a:endParaRPr lang="en-US" kern="1200" dirty="0">
              <a:latin typeface="+mn-lt"/>
            </a:endParaRPr>
          </a:p>
          <a:p>
            <a:pPr marL="285750" indent="-285750" defTabSz="713232">
              <a:spcAft>
                <a:spcPts val="600"/>
              </a:spcAft>
              <a:buFont typeface="Arial"/>
              <a:buChar char="•"/>
            </a:pPr>
            <a:endParaRPr lang="en-US" kern="1200" dirty="0">
              <a:latin typeface="+mn-lt"/>
            </a:endParaRPr>
          </a:p>
          <a:p>
            <a:pPr marL="285750" indent="-285750" defTabSz="713232">
              <a:spcAft>
                <a:spcPts val="600"/>
              </a:spcAft>
              <a:buFont typeface="Arial"/>
              <a:buChar char="•"/>
            </a:pPr>
            <a:r>
              <a:rPr lang="en-US" kern="1200">
                <a:latin typeface="+mn-lt"/>
                <a:ea typeface="+mn-ea"/>
                <a:cs typeface="+mn-cs"/>
              </a:rPr>
              <a:t>Let's look at the logs generated by the above command</a:t>
            </a:r>
            <a:r>
              <a:rPr lang="en-US"/>
              <a:t>.</a:t>
            </a:r>
            <a:endParaRPr lang="en-US" dirty="0"/>
          </a:p>
        </p:txBody>
      </p:sp>
    </p:spTree>
    <p:extLst>
      <p:ext uri="{BB962C8B-B14F-4D97-AF65-F5344CB8AC3E}">
        <p14:creationId xmlns:p14="http://schemas.microsoft.com/office/powerpoint/2010/main" val="2032111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4100" kern="1200">
                <a:solidFill>
                  <a:schemeClr val="tx1"/>
                </a:solidFill>
                <a:latin typeface="+mj-lt"/>
                <a:ea typeface="+mj-ea"/>
                <a:cs typeface="+mj-cs"/>
              </a:rPr>
              <a:t>Re-implementation -</a:t>
            </a:r>
            <a:br>
              <a:rPr lang="en-US" sz="4100" kern="1200">
                <a:solidFill>
                  <a:schemeClr val="tx1"/>
                </a:solidFill>
                <a:latin typeface="+mj-lt"/>
                <a:ea typeface="+mj-ea"/>
                <a:cs typeface="+mj-cs"/>
              </a:rPr>
            </a:br>
            <a:r>
              <a:rPr lang="en-US" sz="4100" kern="1200">
                <a:solidFill>
                  <a:schemeClr val="tx1"/>
                </a:solidFill>
                <a:latin typeface="+mj-lt"/>
                <a:ea typeface="+mj-ea"/>
                <a:cs typeface="+mj-cs"/>
              </a:rPr>
              <a:t>VIDEo demonstration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638881" y="1809541"/>
            <a:ext cx="10909643" cy="687406"/>
          </a:xfrm>
        </p:spPr>
        <p:txBody>
          <a:bodyPr vert="horz" lIns="91440" tIns="45720" rIns="91440" bIns="45720" rtlCol="0" anchor="ctr">
            <a:normAutofit/>
          </a:bodyPr>
          <a:lstStyle/>
          <a:p>
            <a:pPr algn="ctr">
              <a:lnSpc>
                <a:spcPct val="90000"/>
              </a:lnSpc>
            </a:pPr>
            <a:endParaRPr lang="en-US" sz="2400" kern="1200">
              <a:solidFill>
                <a:schemeClr val="tx1"/>
              </a:solidFill>
              <a:latin typeface="+mn-lt"/>
              <a:ea typeface="+mn-ea"/>
              <a:cs typeface="+mn-cs"/>
            </a:endParaRPr>
          </a:p>
          <a:p>
            <a:pPr algn="ctr">
              <a:lnSpc>
                <a:spcPct val="90000"/>
              </a:lnSpc>
            </a:pPr>
            <a:endParaRPr lang="en-US" sz="2400" kern="1200">
              <a:solidFill>
                <a:schemeClr val="tx1"/>
              </a:solidFill>
              <a:latin typeface="+mn-lt"/>
              <a:ea typeface="+mn-ea"/>
              <a:cs typeface="+mn-cs"/>
            </a:endParaRPr>
          </a:p>
          <a:p>
            <a:pPr algn="ctr">
              <a:lnSpc>
                <a:spcPct val="90000"/>
              </a:lnSpc>
            </a:pPr>
            <a:endParaRPr lang="en-US" sz="2400" kern="1200">
              <a:solidFill>
                <a:schemeClr val="tx1"/>
              </a:solidFill>
              <a:latin typeface="+mn-lt"/>
              <a:ea typeface="+mn-ea"/>
              <a:cs typeface="+mn-cs"/>
            </a:endParaRPr>
          </a:p>
          <a:p>
            <a:pPr algn="ctr">
              <a:lnSpc>
                <a:spcPct val="90000"/>
              </a:lnSpc>
            </a:pPr>
            <a:endParaRPr lang="en-US" sz="2400" kern="1200">
              <a:solidFill>
                <a:schemeClr val="tx1"/>
              </a:solidFill>
              <a:latin typeface="+mn-lt"/>
              <a:ea typeface="+mn-ea"/>
              <a:cs typeface="+mn-cs"/>
            </a:endParaRPr>
          </a:p>
        </p:txBody>
      </p:sp>
      <p:sp>
        <p:nvSpPr>
          <p:cNvPr id="13"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Screen Recording 2023-04-15 at 7.39.25 PM">
            <a:hlinkClick r:id="" action="ppaction://media"/>
            <a:extLst>
              <a:ext uri="{FF2B5EF4-FFF2-40B4-BE49-F238E27FC236}">
                <a16:creationId xmlns:a16="http://schemas.microsoft.com/office/drawing/2014/main" id="{DFF41ED4-9324-2A5C-A752-C4425D65678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53680" y="1893739"/>
            <a:ext cx="9281592" cy="4266710"/>
          </a:xfrm>
          <a:prstGeom prst="rect">
            <a:avLst/>
          </a:prstGeom>
        </p:spPr>
      </p:pic>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pPr>
            <a:r>
              <a:rPr lang="en-US" kern="1200">
                <a:solidFill>
                  <a:schemeClr val="tx1">
                    <a:tint val="75000"/>
                  </a:schemeClr>
                </a:solidFill>
                <a:latin typeface="+mn-lt"/>
                <a:ea typeface="+mn-ea"/>
                <a:cs typeface="+mn-cs"/>
              </a:rPr>
              <a:t>TEETHER: GNAWING AT ETHEREUM TO AUTOMATICALLY EXPLOIT SMART CONTRACTS</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z="1200" smtClean="0"/>
              <a:pPr>
                <a:spcAft>
                  <a:spcPts val="600"/>
                </a:spcAft>
              </a:pPr>
              <a:t>22</a:t>
            </a:fld>
            <a:endParaRPr lang="en-US" sz="1200"/>
          </a:p>
        </p:txBody>
      </p:sp>
    </p:spTree>
    <p:extLst>
      <p:ext uri="{BB962C8B-B14F-4D97-AF65-F5344CB8AC3E}">
        <p14:creationId xmlns:p14="http://schemas.microsoft.com/office/powerpoint/2010/main" val="763409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155558" y="637762"/>
            <a:ext cx="4284397" cy="5576770"/>
          </a:xfrm>
        </p:spPr>
        <p:txBody>
          <a:bodyPr vert="horz" lIns="91440" tIns="45720" rIns="91440" bIns="45720" rtlCol="0" anchor="ctr">
            <a:normAutofit/>
          </a:bodyPr>
          <a:lstStyle/>
          <a:p>
            <a:r>
              <a:rPr lang="en-US" sz="4100" kern="1200">
                <a:solidFill>
                  <a:schemeClr val="bg1"/>
                </a:solidFill>
                <a:latin typeface="+mj-lt"/>
                <a:ea typeface="+mj-ea"/>
                <a:cs typeface="+mj-cs"/>
              </a:rPr>
              <a:t>enhancements</a:t>
            </a:r>
          </a:p>
          <a:p>
            <a:endParaRPr lang="en-US" sz="4100" kern="1200">
              <a:solidFill>
                <a:schemeClr val="bg1"/>
              </a:solidFill>
              <a:latin typeface="+mj-lt"/>
              <a:ea typeface="+mj-ea"/>
              <a:cs typeface="+mj-cs"/>
            </a:endParaRPr>
          </a:p>
        </p:txBody>
      </p:sp>
      <p:sp>
        <p:nvSpPr>
          <p:cNvPr id="13" name="Rectangle 12">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6739464" y="637762"/>
            <a:ext cx="4305881" cy="5860946"/>
          </a:xfrm>
        </p:spPr>
        <p:txBody>
          <a:bodyPr vert="horz" lIns="91440" tIns="45720" rIns="91440" bIns="45720" rtlCol="0" anchor="ctr">
            <a:normAutofit/>
          </a:bodyPr>
          <a:lstStyle/>
          <a:p>
            <a:pPr>
              <a:lnSpc>
                <a:spcPct val="90000"/>
              </a:lnSpc>
            </a:pPr>
            <a:r>
              <a:rPr lang="en-US" sz="2000" kern="1200">
                <a:latin typeface="+mn-lt"/>
                <a:ea typeface="+mn-ea"/>
                <a:cs typeface="+mn-cs"/>
              </a:rPr>
              <a:t>The enhancements that we added to this tool are:</a:t>
            </a:r>
            <a:endParaRPr lang="en-US" sz="2000" kern="1200" dirty="0">
              <a:latin typeface="+mn-lt"/>
            </a:endParaRPr>
          </a:p>
          <a:p>
            <a:pPr marL="457200" indent="-457200">
              <a:lnSpc>
                <a:spcPct val="90000"/>
              </a:lnSpc>
              <a:buChar char="•"/>
            </a:pPr>
            <a:r>
              <a:rPr lang="en-US" sz="2000" kern="1200">
                <a:latin typeface="+mn-lt"/>
                <a:ea typeface="+mn-ea"/>
                <a:cs typeface="+mn-cs"/>
              </a:rPr>
              <a:t>Being able to automate the process of generating the </a:t>
            </a:r>
            <a:r>
              <a:rPr lang="en-US" sz="2000" b="1" kern="1200">
                <a:latin typeface="+mn-lt"/>
                <a:ea typeface="+mn-ea"/>
                <a:cs typeface="+mn-cs"/>
              </a:rPr>
              <a:t>CFGs</a:t>
            </a:r>
            <a:r>
              <a:rPr lang="en-US" sz="2000" kern="1200" dirty="0">
                <a:latin typeface="+mn-lt"/>
                <a:ea typeface="+mn-ea"/>
                <a:cs typeface="+mn-cs"/>
              </a:rPr>
              <a:t> </a:t>
            </a:r>
            <a:r>
              <a:rPr lang="en-US" sz="2000" kern="1200">
                <a:latin typeface="+mn-lt"/>
                <a:ea typeface="+mn-ea"/>
                <a:cs typeface="+mn-cs"/>
              </a:rPr>
              <a:t>from </a:t>
            </a:r>
            <a:r>
              <a:rPr lang="en-US" sz="2000"/>
              <a:t>a large number of</a:t>
            </a:r>
            <a:r>
              <a:rPr lang="en-US" sz="2000" kern="1200">
                <a:latin typeface="+mn-lt"/>
                <a:ea typeface="+mn-ea"/>
                <a:cs typeface="+mn-cs"/>
              </a:rPr>
              <a:t> contract codes and </a:t>
            </a:r>
            <a:r>
              <a:rPr lang="en-US" sz="2000"/>
              <a:t>generating exploits</a:t>
            </a:r>
            <a:r>
              <a:rPr lang="en-US" sz="2000" kern="1200">
                <a:latin typeface="+mn-lt"/>
                <a:ea typeface="+mn-ea"/>
                <a:cs typeface="+mn-cs"/>
              </a:rPr>
              <a:t> </a:t>
            </a:r>
            <a:r>
              <a:rPr lang="en-US" sz="2000"/>
              <a:t>for</a:t>
            </a:r>
            <a:r>
              <a:rPr lang="en-US" sz="2000" kern="1200">
                <a:latin typeface="+mn-lt"/>
                <a:ea typeface="+mn-ea"/>
                <a:cs typeface="+mn-cs"/>
              </a:rPr>
              <a:t> each one of them.</a:t>
            </a:r>
            <a:endParaRPr lang="en-US" sz="2000" kern="1200" dirty="0">
              <a:latin typeface="+mn-lt"/>
            </a:endParaRPr>
          </a:p>
          <a:p>
            <a:pPr marL="457200" indent="-457200">
              <a:lnSpc>
                <a:spcPct val="90000"/>
              </a:lnSpc>
              <a:buChar char="•"/>
            </a:pPr>
            <a:r>
              <a:rPr lang="en-US" sz="2000"/>
              <a:t>A script </a:t>
            </a:r>
            <a:r>
              <a:rPr lang="en-US" sz="2000" kern="1200">
                <a:latin typeface="+mn-lt"/>
                <a:ea typeface="+mn-ea"/>
                <a:cs typeface="+mn-cs"/>
              </a:rPr>
              <a:t>to allow generation of exploits</a:t>
            </a:r>
            <a:r>
              <a:rPr lang="en-US" sz="2000"/>
              <a:t> from</a:t>
            </a:r>
            <a:r>
              <a:rPr lang="en-US" sz="2000" kern="1200">
                <a:latin typeface="+mn-lt"/>
                <a:ea typeface="+mn-ea"/>
                <a:cs typeface="+mn-cs"/>
              </a:rPr>
              <a:t> newly deployed contracts on </a:t>
            </a:r>
            <a:r>
              <a:rPr lang="en-US" sz="2000" kern="1200" err="1">
                <a:latin typeface="+mn-lt"/>
                <a:ea typeface="+mn-ea"/>
                <a:cs typeface="+mn-cs"/>
              </a:rPr>
              <a:t>EtherScan</a:t>
            </a:r>
            <a:r>
              <a:rPr lang="en-US" sz="2000" kern="1200">
                <a:latin typeface="+mn-lt"/>
                <a:ea typeface="+mn-ea"/>
                <a:cs typeface="+mn-cs"/>
              </a:rPr>
              <a:t>.</a:t>
            </a:r>
            <a:r>
              <a:rPr lang="en-US" sz="2000"/>
              <a:t> New contracts can be detected by checking for '0x60' in the starting bytes in the compiled bytecode.</a:t>
            </a:r>
            <a:endParaRPr lang="en-US" sz="2000" kern="1200" dirty="0">
              <a:latin typeface="+mn-lt"/>
            </a:endParaRPr>
          </a:p>
          <a:p>
            <a:pPr>
              <a:lnSpc>
                <a:spcPct val="90000"/>
              </a:lnSpc>
            </a:pPr>
            <a:endParaRPr lang="en-US" sz="2000" kern="1200" dirty="0">
              <a:latin typeface="+mn-lt"/>
            </a:endParaRPr>
          </a:p>
          <a:p>
            <a:pPr>
              <a:lnSpc>
                <a:spcPct val="90000"/>
              </a:lnSpc>
            </a:pPr>
            <a:endParaRPr lang="en-US" sz="2000" kern="1200" dirty="0">
              <a:latin typeface="+mn-lt"/>
            </a:endParaRP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160867" y="3246439"/>
            <a:ext cx="672957" cy="343768"/>
          </a:xfrm>
        </p:spPr>
        <p:txBody>
          <a:bodyPr vert="horz" lIns="91440" tIns="45720" rIns="91440" bIns="45720" rtlCol="0" anchor="ctr">
            <a:normAutofit/>
          </a:bodyPr>
          <a:lstStyle/>
          <a:p>
            <a:pPr algn="ctr">
              <a:spcAft>
                <a:spcPts val="600"/>
              </a:spcAft>
            </a:pPr>
            <a:fld id="{A49DFD55-3C28-40EF-9E31-A92D2E4017FF}" type="slidenum">
              <a:rPr lang="en-US" sz="1400">
                <a:solidFill>
                  <a:schemeClr val="bg1"/>
                </a:solidFill>
              </a:rPr>
              <a:pPr algn="ctr">
                <a:spcAft>
                  <a:spcPts val="600"/>
                </a:spcAft>
              </a:pPr>
              <a:t>23</a:t>
            </a:fld>
            <a:endParaRPr lang="en-US" sz="1400">
              <a:solidFill>
                <a:schemeClr val="bg1"/>
              </a:solidFill>
            </a:endParaRPr>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rot="5400000">
            <a:off x="-349845" y="5226028"/>
            <a:ext cx="1663495" cy="313512"/>
          </a:xfrm>
        </p:spPr>
        <p:txBody>
          <a:bodyPr vert="horz" lIns="91440" tIns="45720" rIns="91440" bIns="45720" rtlCol="0" anchor="ctr">
            <a:normAutofit/>
          </a:bodyPr>
          <a:lstStyle/>
          <a:p>
            <a:pPr algn="r">
              <a:lnSpc>
                <a:spcPct val="90000"/>
              </a:lnSpc>
              <a:spcAft>
                <a:spcPts val="600"/>
              </a:spcAft>
            </a:pPr>
            <a:r>
              <a:rPr lang="en-US" sz="500" kern="1200">
                <a:solidFill>
                  <a:schemeClr val="bg1"/>
                </a:solidFill>
                <a:latin typeface="+mn-lt"/>
                <a:ea typeface="+mn-ea"/>
                <a:cs typeface="+mn-cs"/>
              </a:rPr>
              <a:t>TEETHER: GNAWING AT ETHEREUM TO AUTOMATICALLY EXPLOIT SMART CONTRACTS</a:t>
            </a:r>
          </a:p>
        </p:txBody>
      </p:sp>
    </p:spTree>
    <p:extLst>
      <p:ext uri="{BB962C8B-B14F-4D97-AF65-F5344CB8AC3E}">
        <p14:creationId xmlns:p14="http://schemas.microsoft.com/office/powerpoint/2010/main" val="3133068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D11FD0E-2D27-4A5A-949D-222E61ECB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BC8109F-B452-45EE-8BB3-65433C039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977618" y="674007"/>
            <a:ext cx="5362576" cy="1892300"/>
          </a:xfrm>
        </p:spPr>
        <p:txBody>
          <a:bodyPr vert="horz" lIns="91440" tIns="45720" rIns="91440" bIns="45720" rtlCol="0" anchor="ctr">
            <a:normAutofit/>
          </a:bodyPr>
          <a:lstStyle/>
          <a:p>
            <a:r>
              <a:rPr lang="en-US" sz="4400" kern="1200">
                <a:solidFill>
                  <a:schemeClr val="tx1"/>
                </a:solidFill>
                <a:latin typeface="+mj-lt"/>
                <a:ea typeface="+mj-ea"/>
                <a:cs typeface="+mj-cs"/>
              </a:rPr>
              <a:t>learnings</a:t>
            </a:r>
          </a:p>
          <a:p>
            <a:endParaRPr lang="en-US" sz="4400" kern="1200">
              <a:solidFill>
                <a:schemeClr val="tx1"/>
              </a:solidFill>
              <a:latin typeface="+mj-lt"/>
              <a:ea typeface="+mj-ea"/>
              <a:cs typeface="+mj-cs"/>
            </a:endParaRPr>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2678315" y="5844502"/>
            <a:ext cx="3168498" cy="332461"/>
          </a:xfrm>
        </p:spPr>
        <p:txBody>
          <a:bodyPr/>
          <a:lstStyle/>
          <a:p>
            <a:pPr defTabSz="832104">
              <a:spcAft>
                <a:spcPts val="600"/>
              </a:spcAft>
            </a:pPr>
            <a:r>
              <a:rPr lang="en-US" sz="819" kern="1200">
                <a:solidFill>
                  <a:schemeClr val="tx1">
                    <a:tint val="75000"/>
                  </a:schemeClr>
                </a:solidFill>
                <a:latin typeface="+mn-lt"/>
                <a:ea typeface="+mn-lt"/>
                <a:cs typeface="+mn-lt"/>
              </a:rPr>
              <a:t>TEETHER: GNAWING AT ETHEREUM TO AUTOMATICALLY EXPLOIT SMART CONTRACTS</a:t>
            </a:r>
            <a:endParaRPr lang="en-US"/>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275225" y="5844502"/>
            <a:ext cx="2497794" cy="332461"/>
          </a:xfrm>
        </p:spPr>
        <p:txBody>
          <a:bodyPr/>
          <a:lstStyle/>
          <a:p>
            <a:pPr defTabSz="832104">
              <a:spcAft>
                <a:spcPts val="600"/>
              </a:spcAft>
            </a:pPr>
            <a:fld id="{A49DFD55-3C28-40EF-9E31-A92D2E4017FF}" type="slidenum">
              <a:rPr lang="en-US" sz="819" kern="1200">
                <a:solidFill>
                  <a:schemeClr val="tx1">
                    <a:tint val="75000"/>
                  </a:schemeClr>
                </a:solidFill>
                <a:latin typeface="+mn-lt"/>
                <a:ea typeface="+mn-ea"/>
                <a:cs typeface="+mn-cs"/>
              </a:rPr>
              <a:pPr defTabSz="832104">
                <a:spcAft>
                  <a:spcPts val="600"/>
                </a:spcAft>
              </a:pPr>
              <a:t>24</a:t>
            </a:fld>
            <a:endParaRPr lang="en-US"/>
          </a:p>
        </p:txBody>
      </p:sp>
      <p:sp>
        <p:nvSpPr>
          <p:cNvPr id="7" name="TextBox 6">
            <a:extLst>
              <a:ext uri="{FF2B5EF4-FFF2-40B4-BE49-F238E27FC236}">
                <a16:creationId xmlns:a16="http://schemas.microsoft.com/office/drawing/2014/main" id="{4C8EB246-36EB-7E14-8E9D-ADC4EA1D5B89}"/>
              </a:ext>
            </a:extLst>
          </p:cNvPr>
          <p:cNvSpPr txBox="1"/>
          <p:nvPr/>
        </p:nvSpPr>
        <p:spPr>
          <a:xfrm>
            <a:off x="1010767" y="2008414"/>
            <a:ext cx="10060153" cy="31188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11785" indent="-311785" defTabSz="649041">
              <a:spcAft>
                <a:spcPts val="546"/>
              </a:spcAft>
              <a:buAutoNum type="arabicPeriod"/>
            </a:pPr>
            <a:r>
              <a:rPr lang="en-US" sz="2000" b="1" kern="1200">
                <a:latin typeface="+mn-lt"/>
                <a:ea typeface="+mn-ea"/>
                <a:cs typeface="+mn-cs"/>
              </a:rPr>
              <a:t>Ethereum Virtual Machine:</a:t>
            </a:r>
            <a:r>
              <a:rPr lang="en-US" sz="2000" kern="1200">
                <a:latin typeface="+mn-lt"/>
                <a:ea typeface="+mn-ea"/>
                <a:cs typeface="+mn-cs"/>
              </a:rPr>
              <a:t> Solidity, Remix, Ganache, Bytecode, </a:t>
            </a:r>
            <a:r>
              <a:rPr lang="en-US" sz="2000" kern="1200" err="1">
                <a:latin typeface="+mn-lt"/>
                <a:ea typeface="+mn-ea"/>
                <a:cs typeface="+mn-cs"/>
              </a:rPr>
              <a:t>EtherScan</a:t>
            </a:r>
            <a:r>
              <a:rPr lang="en-US" sz="2000" kern="1200">
                <a:latin typeface="+mn-lt"/>
                <a:ea typeface="+mn-ea"/>
                <a:cs typeface="+mn-cs"/>
              </a:rPr>
              <a:t>.</a:t>
            </a:r>
            <a:endParaRPr lang="en-US" sz="2000" kern="1200">
              <a:latin typeface="+mn-lt"/>
            </a:endParaRPr>
          </a:p>
          <a:p>
            <a:pPr marL="311785" indent="-311785" defTabSz="649041">
              <a:spcAft>
                <a:spcPts val="546"/>
              </a:spcAft>
              <a:buAutoNum type="arabicPeriod"/>
            </a:pPr>
            <a:r>
              <a:rPr lang="en-US" sz="2000" b="1" kern="1200">
                <a:latin typeface="+mn-lt"/>
                <a:ea typeface="+mn-ea"/>
                <a:cs typeface="+mn-cs"/>
              </a:rPr>
              <a:t>CFG &amp; Symbolic </a:t>
            </a:r>
            <a:r>
              <a:rPr lang="en-US" sz="2000" b="1"/>
              <a:t>Execution</a:t>
            </a:r>
            <a:r>
              <a:rPr lang="en-US" sz="2000" b="1" kern="1200">
                <a:latin typeface="+mn-lt"/>
                <a:ea typeface="+mn-ea"/>
                <a:cs typeface="+mn-cs"/>
              </a:rPr>
              <a:t>:</a:t>
            </a:r>
            <a:r>
              <a:rPr lang="en-US" sz="2000" kern="1200">
                <a:latin typeface="+mn-lt"/>
                <a:ea typeface="+mn-ea"/>
                <a:cs typeface="+mn-cs"/>
              </a:rPr>
              <a:t> Control flow graphs can be used to symbolically execute code and understand the possible execution paths it can take.</a:t>
            </a:r>
            <a:endParaRPr lang="en-US" sz="2000" kern="1200">
              <a:latin typeface="+mn-lt"/>
            </a:endParaRPr>
          </a:p>
          <a:p>
            <a:pPr marL="311785" indent="-311785" defTabSz="649041">
              <a:spcAft>
                <a:spcPts val="546"/>
              </a:spcAft>
              <a:buAutoNum type="arabicPeriod"/>
            </a:pPr>
            <a:r>
              <a:rPr lang="en-US" sz="2000" b="1" kern="1200">
                <a:latin typeface="+mn-lt"/>
                <a:ea typeface="+mn-ea"/>
                <a:cs typeface="+mn-cs"/>
              </a:rPr>
              <a:t>Z3 </a:t>
            </a:r>
            <a:r>
              <a:rPr lang="en-US" sz="2000" b="1"/>
              <a:t>Constraint</a:t>
            </a:r>
            <a:r>
              <a:rPr lang="en-US" sz="2000" b="1" kern="1200">
                <a:latin typeface="+mn-lt"/>
                <a:ea typeface="+mn-ea"/>
                <a:cs typeface="+mn-cs"/>
              </a:rPr>
              <a:t> </a:t>
            </a:r>
            <a:r>
              <a:rPr lang="en-US" sz="2000" b="1"/>
              <a:t>Solver</a:t>
            </a:r>
            <a:r>
              <a:rPr lang="en-US" sz="2000" b="1" kern="1200">
                <a:latin typeface="+mn-lt"/>
                <a:ea typeface="+mn-ea"/>
                <a:cs typeface="+mn-cs"/>
              </a:rPr>
              <a:t>:</a:t>
            </a:r>
            <a:r>
              <a:rPr lang="en-US" sz="2000" kern="1200">
                <a:latin typeface="+mn-lt"/>
                <a:ea typeface="+mn-ea"/>
                <a:cs typeface="+mn-cs"/>
              </a:rPr>
              <a:t> SMT solvers and their ability to solve satisfiability problems.</a:t>
            </a:r>
            <a:endParaRPr lang="en-US" sz="2000" kern="1200">
              <a:latin typeface="+mn-lt"/>
            </a:endParaRPr>
          </a:p>
          <a:p>
            <a:pPr marL="311785" indent="-311785" defTabSz="649041">
              <a:spcAft>
                <a:spcPts val="546"/>
              </a:spcAft>
              <a:buAutoNum type="arabicPeriod"/>
            </a:pPr>
            <a:r>
              <a:rPr lang="en-US" sz="2000" b="1" kern="1200">
                <a:latin typeface="+mn-lt"/>
                <a:ea typeface="+mn-ea"/>
                <a:cs typeface="+mn-cs"/>
              </a:rPr>
              <a:t>A* </a:t>
            </a:r>
            <a:r>
              <a:rPr lang="en-US" sz="2000" b="1"/>
              <a:t>Algorithm</a:t>
            </a:r>
            <a:r>
              <a:rPr lang="en-US" sz="2000" b="1" kern="1200">
                <a:latin typeface="+mn-lt"/>
                <a:ea typeface="+mn-ea"/>
                <a:cs typeface="+mn-cs"/>
              </a:rPr>
              <a:t>:</a:t>
            </a:r>
            <a:r>
              <a:rPr lang="en-US" sz="2000" kern="1200">
                <a:latin typeface="+mn-lt"/>
                <a:ea typeface="+mn-ea"/>
                <a:cs typeface="+mn-cs"/>
              </a:rPr>
              <a:t> Teether uses A* to generate the least costly paths first which is a good optimization to generate branches in problems which have a long runtime (high depth). Normal DFS approaches </a:t>
            </a:r>
            <a:r>
              <a:rPr lang="en-US" sz="2000"/>
              <a:t>could</a:t>
            </a:r>
            <a:r>
              <a:rPr lang="en-US" sz="2000" kern="1200">
                <a:latin typeface="+mn-lt"/>
                <a:ea typeface="+mn-ea"/>
                <a:cs typeface="+mn-cs"/>
              </a:rPr>
              <a:t> take too long if the branch encountered first has a very long execution time. This heuristic approach improves the runtime a lot.</a:t>
            </a:r>
            <a:endParaRPr lang="en-US" sz="2000" kern="1200">
              <a:latin typeface="+mn-lt"/>
            </a:endParaRPr>
          </a:p>
          <a:p>
            <a:pPr marL="311785" indent="-311785" defTabSz="649041">
              <a:spcAft>
                <a:spcPts val="546"/>
              </a:spcAft>
              <a:buAutoNum type="arabicPeriod"/>
            </a:pPr>
            <a:r>
              <a:rPr lang="en-US" sz="2000" kern="1200">
                <a:latin typeface="+mn-lt"/>
                <a:ea typeface="+mn-ea"/>
                <a:cs typeface="+mn-cs"/>
              </a:rPr>
              <a:t>Importance of writing secure smart contracts because of their immutable nature.</a:t>
            </a:r>
            <a:endParaRPr lang="en-US" sz="2000"/>
          </a:p>
        </p:txBody>
      </p:sp>
    </p:spTree>
    <p:extLst>
      <p:ext uri="{BB962C8B-B14F-4D97-AF65-F5344CB8AC3E}">
        <p14:creationId xmlns:p14="http://schemas.microsoft.com/office/powerpoint/2010/main" val="4191843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1"/>
            <a:ext cx="12191990" cy="37425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1155558" y="637763"/>
            <a:ext cx="9889797" cy="2874471"/>
          </a:xfrm>
        </p:spPr>
        <p:txBody>
          <a:bodyPr anchor="ctr">
            <a:normAutofit/>
          </a:bodyPr>
          <a:lstStyle/>
          <a:p>
            <a:r>
              <a:rPr lang="en-US" sz="8000"/>
              <a:t>THANK YOU</a:t>
            </a:r>
          </a:p>
        </p:txBody>
      </p:sp>
      <p:sp>
        <p:nvSpPr>
          <p:cNvPr id="13" name="Rectangle 12">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3742597"/>
            <a:ext cx="12191990" cy="31154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1155559" y="4110381"/>
            <a:ext cx="9550956" cy="2587202"/>
          </a:xfrm>
        </p:spPr>
        <p:txBody>
          <a:bodyPr anchor="t">
            <a:normAutofit/>
          </a:bodyPr>
          <a:lstStyle/>
          <a:p>
            <a:pPr>
              <a:lnSpc>
                <a:spcPct val="140000"/>
              </a:lnSpc>
            </a:pPr>
            <a:r>
              <a:rPr lang="en-US" sz="2500">
                <a:solidFill>
                  <a:schemeClr val="tx1"/>
                </a:solidFill>
              </a:rPr>
              <a:t>Sanidhya Sharma</a:t>
            </a:r>
          </a:p>
          <a:p>
            <a:pPr indent="685800">
              <a:lnSpc>
                <a:spcPct val="140000"/>
              </a:lnSpc>
            </a:pPr>
            <a:r>
              <a:rPr lang="en-US" sz="2500">
                <a:solidFill>
                  <a:schemeClr val="tx1"/>
                </a:solidFill>
                <a:hlinkClick r:id="rId2">
                  <a:extLst>
                    <a:ext uri="{A12FA001-AC4F-418D-AE19-62706E023703}">
                      <ahyp:hlinkClr xmlns:ahyp="http://schemas.microsoft.com/office/drawing/2018/hyperlinkcolor" val="tx"/>
                    </a:ext>
                  </a:extLst>
                </a:hlinkClick>
              </a:rPr>
              <a:t>shars05@pfw.edu</a:t>
            </a:r>
          </a:p>
          <a:p>
            <a:pPr>
              <a:lnSpc>
                <a:spcPct val="140000"/>
              </a:lnSpc>
            </a:pPr>
            <a:r>
              <a:rPr lang="en-US" sz="2500">
                <a:solidFill>
                  <a:schemeClr val="tx1"/>
                </a:solidFill>
              </a:rPr>
              <a:t>Anuradha Ramchandran</a:t>
            </a:r>
          </a:p>
          <a:p>
            <a:pPr indent="685800">
              <a:lnSpc>
                <a:spcPct val="140000"/>
              </a:lnSpc>
            </a:pPr>
            <a:r>
              <a:rPr lang="en-US" sz="2500">
                <a:solidFill>
                  <a:schemeClr val="tx1"/>
                </a:solidFill>
                <a:ea typeface="+mn-lt"/>
                <a:cs typeface="+mn-lt"/>
                <a:hlinkClick r:id="rId2">
                  <a:extLst>
                    <a:ext uri="{A12FA001-AC4F-418D-AE19-62706E023703}">
                      <ahyp:hlinkClr xmlns:ahyp="http://schemas.microsoft.com/office/drawing/2018/hyperlinkcolor" val="tx"/>
                    </a:ext>
                  </a:extLst>
                </a:hlinkClick>
              </a:rPr>
              <a:t>ramcas01@pfw.edu</a:t>
            </a:r>
            <a:endParaRPr lang="en-US">
              <a:solidFill>
                <a:schemeClr val="tx1"/>
              </a:solidFill>
            </a:endParaRP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160867" y="3246439"/>
            <a:ext cx="672957" cy="343768"/>
          </a:xfrm>
        </p:spPr>
        <p:txBody>
          <a:bodyPr anchor="ctr">
            <a:normAutofit/>
          </a:bodyPr>
          <a:lstStyle/>
          <a:p>
            <a:pPr algn="ctr">
              <a:spcAft>
                <a:spcPts val="600"/>
              </a:spcAft>
            </a:pPr>
            <a:fld id="{A49DFD55-3C28-40EF-9E31-A92D2E4017FF}" type="slidenum">
              <a:rPr lang="en-US" sz="1400">
                <a:solidFill>
                  <a:schemeClr val="bg1"/>
                </a:solidFill>
              </a:rPr>
              <a:pPr algn="ctr">
                <a:spcAft>
                  <a:spcPts val="600"/>
                </a:spcAft>
              </a:pPr>
              <a:t>25</a:t>
            </a:fld>
            <a:endParaRPr lang="en-US" sz="1400">
              <a:solidFill>
                <a:schemeClr val="bg1"/>
              </a:solidFill>
            </a:endParaRPr>
          </a:p>
        </p:txBody>
      </p:sp>
      <p:sp>
        <p:nvSpPr>
          <p:cNvPr id="15" name="Rectangle 14">
            <a:extLst>
              <a:ext uri="{FF2B5EF4-FFF2-40B4-BE49-F238E27FC236}">
                <a16:creationId xmlns:a16="http://schemas.microsoft.com/office/drawing/2014/main" id="{6832F003-FCA6-4CFB-A2EA-308F3AA25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1180" y="4101097"/>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3990FA1B-5022-47AB-A0AE-8F5C5797997C}"/>
              </a:ext>
            </a:extLst>
          </p:cNvPr>
          <p:cNvSpPr>
            <a:spLocks noGrp="1"/>
          </p:cNvSpPr>
          <p:nvPr>
            <p:ph type="ftr" sz="quarter" idx="11"/>
          </p:nvPr>
        </p:nvSpPr>
        <p:spPr>
          <a:xfrm rot="5400000">
            <a:off x="-349845" y="5226028"/>
            <a:ext cx="1663495" cy="313512"/>
          </a:xfrm>
        </p:spPr>
        <p:txBody>
          <a:bodyPr anchor="ctr">
            <a:normAutofit fontScale="70000" lnSpcReduction="20000"/>
          </a:bodyPr>
          <a:lstStyle/>
          <a:p>
            <a:r>
              <a:rPr lang="en-US">
                <a:solidFill>
                  <a:srgbClr val="898989"/>
                </a:solidFill>
                <a:ea typeface="+mn-lt"/>
                <a:cs typeface="+mn-lt"/>
              </a:rPr>
              <a:t>TEETHER: GNAWING AT ETHEREUM TO AUTOMATICALLY EXPLOIT SMART CONTRACTS</a:t>
            </a:r>
          </a:p>
          <a:p>
            <a:pPr algn="r">
              <a:spcAft>
                <a:spcPts val="600"/>
              </a:spcAft>
            </a:pPr>
            <a:endParaRPr lang="en-US">
              <a:solidFill>
                <a:schemeClr val="tx1"/>
              </a:solidFill>
            </a:endParaRPr>
          </a:p>
        </p:txBody>
      </p:sp>
    </p:spTree>
    <p:extLst>
      <p:ext uri="{BB962C8B-B14F-4D97-AF65-F5344CB8AC3E}">
        <p14:creationId xmlns:p14="http://schemas.microsoft.com/office/powerpoint/2010/main" val="1969787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3">
            <a:extLst>
              <a:ext uri="{FF2B5EF4-FFF2-40B4-BE49-F238E27FC236}">
                <a16:creationId xmlns:a16="http://schemas.microsoft.com/office/drawing/2014/main" id="{08953E74-D241-4DDF-8508-F0365EA13A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15">
            <a:extLst>
              <a:ext uri="{FF2B5EF4-FFF2-40B4-BE49-F238E27FC236}">
                <a16:creationId xmlns:a16="http://schemas.microsoft.com/office/drawing/2014/main" id="{5C3C901A-B2F4-4A3C-BCDD-7C8D587EC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12192000" cy="2371134"/>
          </a:xfrm>
          <a:custGeom>
            <a:avLst/>
            <a:gdLst>
              <a:gd name="connsiteX0" fmla="*/ 0 w 12192000"/>
              <a:gd name="connsiteY0" fmla="*/ 0 h 2515690"/>
              <a:gd name="connsiteX1" fmla="*/ 170442 w 12192000"/>
              <a:gd name="connsiteY1" fmla="*/ 96074 h 2515690"/>
              <a:gd name="connsiteX2" fmla="*/ 424739 w 12192000"/>
              <a:gd name="connsiteY2" fmla="*/ 224865 h 2515690"/>
              <a:gd name="connsiteX3" fmla="*/ 748273 w 12192000"/>
              <a:gd name="connsiteY3" fmla="*/ 373939 h 2515690"/>
              <a:gd name="connsiteX4" fmla="*/ 1037058 w 12192000"/>
              <a:gd name="connsiteY4" fmla="*/ 499994 h 2515690"/>
              <a:gd name="connsiteX5" fmla="*/ 1101312 w 12192000"/>
              <a:gd name="connsiteY5" fmla="*/ 428540 h 2515690"/>
              <a:gd name="connsiteX6" fmla="*/ 1367071 w 12192000"/>
              <a:gd name="connsiteY6" fmla="*/ 516118 h 2515690"/>
              <a:gd name="connsiteX7" fmla="*/ 2189943 w 12192000"/>
              <a:gd name="connsiteY7" fmla="*/ 794533 h 2515690"/>
              <a:gd name="connsiteX8" fmla="*/ 2390329 w 12192000"/>
              <a:gd name="connsiteY8" fmla="*/ 920897 h 2515690"/>
              <a:gd name="connsiteX9" fmla="*/ 2459570 w 12192000"/>
              <a:gd name="connsiteY9" fmla="*/ 983740 h 2515690"/>
              <a:gd name="connsiteX10" fmla="*/ 2503252 w 12192000"/>
              <a:gd name="connsiteY10" fmla="*/ 1000151 h 2515690"/>
              <a:gd name="connsiteX11" fmla="*/ 2503252 w 12192000"/>
              <a:gd name="connsiteY11" fmla="*/ 1008273 h 2515690"/>
              <a:gd name="connsiteX12" fmla="*/ 2511191 w 12192000"/>
              <a:gd name="connsiteY12" fmla="*/ 1009499 h 2515690"/>
              <a:gd name="connsiteX13" fmla="*/ 2565029 w 12192000"/>
              <a:gd name="connsiteY13" fmla="*/ 1015977 h 2515690"/>
              <a:gd name="connsiteX14" fmla="*/ 2593745 w 12192000"/>
              <a:gd name="connsiteY14" fmla="*/ 1019963 h 2515690"/>
              <a:gd name="connsiteX15" fmla="*/ 2591015 w 12192000"/>
              <a:gd name="connsiteY15" fmla="*/ 1019651 h 2515690"/>
              <a:gd name="connsiteX16" fmla="*/ 2590137 w 12192000"/>
              <a:gd name="connsiteY16" fmla="*/ 1019549 h 2515690"/>
              <a:gd name="connsiteX17" fmla="*/ 2589021 w 12192000"/>
              <a:gd name="connsiteY17" fmla="*/ 1019424 h 2515690"/>
              <a:gd name="connsiteX18" fmla="*/ 2591015 w 12192000"/>
              <a:gd name="connsiteY18" fmla="*/ 1019651 h 2515690"/>
              <a:gd name="connsiteX19" fmla="*/ 2602385 w 12192000"/>
              <a:gd name="connsiteY19" fmla="*/ 1020975 h 2515690"/>
              <a:gd name="connsiteX20" fmla="*/ 2614445 w 12192000"/>
              <a:gd name="connsiteY20" fmla="*/ 1022389 h 2515690"/>
              <a:gd name="connsiteX21" fmla="*/ 2614445 w 12192000"/>
              <a:gd name="connsiteY21" fmla="*/ 1020966 h 2515690"/>
              <a:gd name="connsiteX22" fmla="*/ 2676661 w 12192000"/>
              <a:gd name="connsiteY22" fmla="*/ 1029355 h 2515690"/>
              <a:gd name="connsiteX23" fmla="*/ 2788597 w 12192000"/>
              <a:gd name="connsiteY23" fmla="*/ 1048926 h 2515690"/>
              <a:gd name="connsiteX24" fmla="*/ 2812742 w 12192000"/>
              <a:gd name="connsiteY24" fmla="*/ 1057667 h 2515690"/>
              <a:gd name="connsiteX25" fmla="*/ 2970201 w 12192000"/>
              <a:gd name="connsiteY25" fmla="*/ 949091 h 2515690"/>
              <a:gd name="connsiteX26" fmla="*/ 3030610 w 12192000"/>
              <a:gd name="connsiteY26" fmla="*/ 1049340 h 2515690"/>
              <a:gd name="connsiteX27" fmla="*/ 3058913 w 12192000"/>
              <a:gd name="connsiteY27" fmla="*/ 1048085 h 2515690"/>
              <a:gd name="connsiteX28" fmla="*/ 3072697 w 12192000"/>
              <a:gd name="connsiteY28" fmla="*/ 1045316 h 2515690"/>
              <a:gd name="connsiteX29" fmla="*/ 3083305 w 12192000"/>
              <a:gd name="connsiteY29" fmla="*/ 1040550 h 2515690"/>
              <a:gd name="connsiteX30" fmla="*/ 3125603 w 12192000"/>
              <a:gd name="connsiteY30" fmla="*/ 1004583 h 2515690"/>
              <a:gd name="connsiteX31" fmla="*/ 3385106 w 12192000"/>
              <a:gd name="connsiteY31" fmla="*/ 1042233 h 2515690"/>
              <a:gd name="connsiteX32" fmla="*/ 3424945 w 12192000"/>
              <a:gd name="connsiteY32" fmla="*/ 1065268 h 2515690"/>
              <a:gd name="connsiteX33" fmla="*/ 3436948 w 12192000"/>
              <a:gd name="connsiteY33" fmla="*/ 1068018 h 2515690"/>
              <a:gd name="connsiteX34" fmla="*/ 3466714 w 12192000"/>
              <a:gd name="connsiteY34" fmla="*/ 1063419 h 2515690"/>
              <a:gd name="connsiteX35" fmla="*/ 3550909 w 12192000"/>
              <a:gd name="connsiteY35" fmla="*/ 1044511 h 2515690"/>
              <a:gd name="connsiteX36" fmla="*/ 3555900 w 12192000"/>
              <a:gd name="connsiteY36" fmla="*/ 1041996 h 2515690"/>
              <a:gd name="connsiteX37" fmla="*/ 3625978 w 12192000"/>
              <a:gd name="connsiteY37" fmla="*/ 1023459 h 2515690"/>
              <a:gd name="connsiteX38" fmla="*/ 3632465 w 12192000"/>
              <a:gd name="connsiteY38" fmla="*/ 1023522 h 2515690"/>
              <a:gd name="connsiteX39" fmla="*/ 3649063 w 12192000"/>
              <a:gd name="connsiteY39" fmla="*/ 1018726 h 2515690"/>
              <a:gd name="connsiteX40" fmla="*/ 3805954 w 12192000"/>
              <a:gd name="connsiteY40" fmla="*/ 917517 h 2515690"/>
              <a:gd name="connsiteX41" fmla="*/ 4020506 w 12192000"/>
              <a:gd name="connsiteY41" fmla="*/ 816231 h 2515690"/>
              <a:gd name="connsiteX42" fmla="*/ 4233682 w 12192000"/>
              <a:gd name="connsiteY42" fmla="*/ 799511 h 2515690"/>
              <a:gd name="connsiteX43" fmla="*/ 4306552 w 12192000"/>
              <a:gd name="connsiteY43" fmla="*/ 610207 h 2515690"/>
              <a:gd name="connsiteX44" fmla="*/ 4816604 w 12192000"/>
              <a:gd name="connsiteY44" fmla="*/ 773163 h 2515690"/>
              <a:gd name="connsiteX45" fmla="*/ 4916502 w 12192000"/>
              <a:gd name="connsiteY45" fmla="*/ 788104 h 2515690"/>
              <a:gd name="connsiteX46" fmla="*/ 5224415 w 12192000"/>
              <a:gd name="connsiteY46" fmla="*/ 674418 h 2515690"/>
              <a:gd name="connsiteX47" fmla="*/ 5274077 w 12192000"/>
              <a:gd name="connsiteY47" fmla="*/ 655978 h 2515690"/>
              <a:gd name="connsiteX48" fmla="*/ 5371217 w 12192000"/>
              <a:gd name="connsiteY48" fmla="*/ 614372 h 2515690"/>
              <a:gd name="connsiteX49" fmla="*/ 5364523 w 12192000"/>
              <a:gd name="connsiteY49" fmla="*/ 502501 h 2515690"/>
              <a:gd name="connsiteX50" fmla="*/ 5457871 w 12192000"/>
              <a:gd name="connsiteY50" fmla="*/ 558285 h 2515690"/>
              <a:gd name="connsiteX51" fmla="*/ 5750580 w 12192000"/>
              <a:gd name="connsiteY51" fmla="*/ 663503 h 2515690"/>
              <a:gd name="connsiteX52" fmla="*/ 5976618 w 12192000"/>
              <a:gd name="connsiteY52" fmla="*/ 582652 h 2515690"/>
              <a:gd name="connsiteX53" fmla="*/ 6009346 w 12192000"/>
              <a:gd name="connsiteY53" fmla="*/ 559470 h 2515690"/>
              <a:gd name="connsiteX54" fmla="*/ 6069735 w 12192000"/>
              <a:gd name="connsiteY54" fmla="*/ 587803 h 2515690"/>
              <a:gd name="connsiteX55" fmla="*/ 6270319 w 12192000"/>
              <a:gd name="connsiteY55" fmla="*/ 643982 h 2515690"/>
              <a:gd name="connsiteX56" fmla="*/ 6406781 w 12192000"/>
              <a:gd name="connsiteY56" fmla="*/ 672327 h 2515690"/>
              <a:gd name="connsiteX57" fmla="*/ 6469508 w 12192000"/>
              <a:gd name="connsiteY57" fmla="*/ 708574 h 2515690"/>
              <a:gd name="connsiteX58" fmla="*/ 6515869 w 12192000"/>
              <a:gd name="connsiteY58" fmla="*/ 715738 h 2515690"/>
              <a:gd name="connsiteX59" fmla="*/ 6725938 w 12192000"/>
              <a:gd name="connsiteY59" fmla="*/ 691128 h 2515690"/>
              <a:gd name="connsiteX60" fmla="*/ 6778240 w 12192000"/>
              <a:gd name="connsiteY60" fmla="*/ 678998 h 2515690"/>
              <a:gd name="connsiteX61" fmla="*/ 6806944 w 12192000"/>
              <a:gd name="connsiteY61" fmla="*/ 646178 h 2515690"/>
              <a:gd name="connsiteX62" fmla="*/ 6830632 w 12192000"/>
              <a:gd name="connsiteY62" fmla="*/ 633915 h 2515690"/>
              <a:gd name="connsiteX63" fmla="*/ 6858072 w 12192000"/>
              <a:gd name="connsiteY63" fmla="*/ 646178 h 2515690"/>
              <a:gd name="connsiteX64" fmla="*/ 6891322 w 12192000"/>
              <a:gd name="connsiteY64" fmla="*/ 678998 h 2515690"/>
              <a:gd name="connsiteX65" fmla="*/ 6951905 w 12192000"/>
              <a:gd name="connsiteY65" fmla="*/ 691128 h 2515690"/>
              <a:gd name="connsiteX66" fmla="*/ 7195246 w 12192000"/>
              <a:gd name="connsiteY66" fmla="*/ 715738 h 2515690"/>
              <a:gd name="connsiteX67" fmla="*/ 7248949 w 12192000"/>
              <a:gd name="connsiteY67" fmla="*/ 708574 h 2515690"/>
              <a:gd name="connsiteX68" fmla="*/ 7321609 w 12192000"/>
              <a:gd name="connsiteY68" fmla="*/ 672327 h 2515690"/>
              <a:gd name="connsiteX69" fmla="*/ 7479684 w 12192000"/>
              <a:gd name="connsiteY69" fmla="*/ 643982 h 2515690"/>
              <a:gd name="connsiteX70" fmla="*/ 7712035 w 12192000"/>
              <a:gd name="connsiteY70" fmla="*/ 587803 h 2515690"/>
              <a:gd name="connsiteX71" fmla="*/ 7781987 w 12192000"/>
              <a:gd name="connsiteY71" fmla="*/ 559470 h 2515690"/>
              <a:gd name="connsiteX72" fmla="*/ 7819900 w 12192000"/>
              <a:gd name="connsiteY72" fmla="*/ 582652 h 2515690"/>
              <a:gd name="connsiteX73" fmla="*/ 8081736 w 12192000"/>
              <a:gd name="connsiteY73" fmla="*/ 663503 h 2515690"/>
              <a:gd name="connsiteX74" fmla="*/ 8420801 w 12192000"/>
              <a:gd name="connsiteY74" fmla="*/ 558285 h 2515690"/>
              <a:gd name="connsiteX75" fmla="*/ 8528933 w 12192000"/>
              <a:gd name="connsiteY75" fmla="*/ 502501 h 2515690"/>
              <a:gd name="connsiteX76" fmla="*/ 8521178 w 12192000"/>
              <a:gd name="connsiteY76" fmla="*/ 614372 h 2515690"/>
              <a:gd name="connsiteX77" fmla="*/ 8633702 w 12192000"/>
              <a:gd name="connsiteY77" fmla="*/ 655978 h 2515690"/>
              <a:gd name="connsiteX78" fmla="*/ 8691231 w 12192000"/>
              <a:gd name="connsiteY78" fmla="*/ 674418 h 2515690"/>
              <a:gd name="connsiteX79" fmla="*/ 9047908 w 12192000"/>
              <a:gd name="connsiteY79" fmla="*/ 788104 h 2515690"/>
              <a:gd name="connsiteX80" fmla="*/ 9163628 w 12192000"/>
              <a:gd name="connsiteY80" fmla="*/ 773163 h 2515690"/>
              <a:gd name="connsiteX81" fmla="*/ 9754459 w 12192000"/>
              <a:gd name="connsiteY81" fmla="*/ 610207 h 2515690"/>
              <a:gd name="connsiteX82" fmla="*/ 9838868 w 12192000"/>
              <a:gd name="connsiteY82" fmla="*/ 799511 h 2515690"/>
              <a:gd name="connsiteX83" fmla="*/ 10085808 w 12192000"/>
              <a:gd name="connsiteY83" fmla="*/ 816231 h 2515690"/>
              <a:gd name="connsiteX84" fmla="*/ 10334338 w 12192000"/>
              <a:gd name="connsiteY84" fmla="*/ 917517 h 2515690"/>
              <a:gd name="connsiteX85" fmla="*/ 10516076 w 12192000"/>
              <a:gd name="connsiteY85" fmla="*/ 1018726 h 2515690"/>
              <a:gd name="connsiteX86" fmla="*/ 10535302 w 12192000"/>
              <a:gd name="connsiteY86" fmla="*/ 1023522 h 2515690"/>
              <a:gd name="connsiteX87" fmla="*/ 10542819 w 12192000"/>
              <a:gd name="connsiteY87" fmla="*/ 1023458 h 2515690"/>
              <a:gd name="connsiteX88" fmla="*/ 10623994 w 12192000"/>
              <a:gd name="connsiteY88" fmla="*/ 1041996 h 2515690"/>
              <a:gd name="connsiteX89" fmla="*/ 10629774 w 12192000"/>
              <a:gd name="connsiteY89" fmla="*/ 1044511 h 2515690"/>
              <a:gd name="connsiteX90" fmla="*/ 10727305 w 12192000"/>
              <a:gd name="connsiteY90" fmla="*/ 1063419 h 2515690"/>
              <a:gd name="connsiteX91" fmla="*/ 10761785 w 12192000"/>
              <a:gd name="connsiteY91" fmla="*/ 1068017 h 2515690"/>
              <a:gd name="connsiteX92" fmla="*/ 10775688 w 12192000"/>
              <a:gd name="connsiteY92" fmla="*/ 1065268 h 2515690"/>
              <a:gd name="connsiteX93" fmla="*/ 10821837 w 12192000"/>
              <a:gd name="connsiteY93" fmla="*/ 1042232 h 2515690"/>
              <a:gd name="connsiteX94" fmla="*/ 11122438 w 12192000"/>
              <a:gd name="connsiteY94" fmla="*/ 1004583 h 2515690"/>
              <a:gd name="connsiteX95" fmla="*/ 11171433 w 12192000"/>
              <a:gd name="connsiteY95" fmla="*/ 1040550 h 2515690"/>
              <a:gd name="connsiteX96" fmla="*/ 11183724 w 12192000"/>
              <a:gd name="connsiteY96" fmla="*/ 1045316 h 2515690"/>
              <a:gd name="connsiteX97" fmla="*/ 11199690 w 12192000"/>
              <a:gd name="connsiteY97" fmla="*/ 1048085 h 2515690"/>
              <a:gd name="connsiteX98" fmla="*/ 11232475 w 12192000"/>
              <a:gd name="connsiteY98" fmla="*/ 1049340 h 2515690"/>
              <a:gd name="connsiteX99" fmla="*/ 11302451 w 12192000"/>
              <a:gd name="connsiteY99" fmla="*/ 949091 h 2515690"/>
              <a:gd name="connsiteX100" fmla="*/ 11484849 w 12192000"/>
              <a:gd name="connsiteY100" fmla="*/ 1057667 h 2515690"/>
              <a:gd name="connsiteX101" fmla="*/ 11512818 w 12192000"/>
              <a:gd name="connsiteY101" fmla="*/ 1048926 h 2515690"/>
              <a:gd name="connsiteX102" fmla="*/ 11642481 w 12192000"/>
              <a:gd name="connsiteY102" fmla="*/ 1029355 h 2515690"/>
              <a:gd name="connsiteX103" fmla="*/ 11714551 w 12192000"/>
              <a:gd name="connsiteY103" fmla="*/ 1020966 h 2515690"/>
              <a:gd name="connsiteX104" fmla="*/ 11714551 w 12192000"/>
              <a:gd name="connsiteY104" fmla="*/ 1022389 h 2515690"/>
              <a:gd name="connsiteX105" fmla="*/ 11728519 w 12192000"/>
              <a:gd name="connsiteY105" fmla="*/ 1020975 h 2515690"/>
              <a:gd name="connsiteX106" fmla="*/ 11741691 w 12192000"/>
              <a:gd name="connsiteY106" fmla="*/ 1019651 h 2515690"/>
              <a:gd name="connsiteX107" fmla="*/ 11743999 w 12192000"/>
              <a:gd name="connsiteY107" fmla="*/ 1019424 h 2515690"/>
              <a:gd name="connsiteX108" fmla="*/ 11742709 w 12192000"/>
              <a:gd name="connsiteY108" fmla="*/ 1019549 h 2515690"/>
              <a:gd name="connsiteX109" fmla="*/ 11741691 w 12192000"/>
              <a:gd name="connsiteY109" fmla="*/ 1019651 h 2515690"/>
              <a:gd name="connsiteX110" fmla="*/ 11738529 w 12192000"/>
              <a:gd name="connsiteY110" fmla="*/ 1019963 h 2515690"/>
              <a:gd name="connsiteX111" fmla="*/ 11771791 w 12192000"/>
              <a:gd name="connsiteY111" fmla="*/ 1015977 h 2515690"/>
              <a:gd name="connsiteX112" fmla="*/ 11834157 w 12192000"/>
              <a:gd name="connsiteY112" fmla="*/ 1009499 h 2515690"/>
              <a:gd name="connsiteX113" fmla="*/ 11843354 w 12192000"/>
              <a:gd name="connsiteY113" fmla="*/ 1008273 h 2515690"/>
              <a:gd name="connsiteX114" fmla="*/ 11843354 w 12192000"/>
              <a:gd name="connsiteY114" fmla="*/ 1000151 h 2515690"/>
              <a:gd name="connsiteX115" fmla="*/ 11893955 w 12192000"/>
              <a:gd name="connsiteY115" fmla="*/ 983740 h 2515690"/>
              <a:gd name="connsiteX116" fmla="*/ 11974160 w 12192000"/>
              <a:gd name="connsiteY116" fmla="*/ 920897 h 2515690"/>
              <a:gd name="connsiteX117" fmla="*/ 12143531 w 12192000"/>
              <a:gd name="connsiteY117" fmla="*/ 823664 h 2515690"/>
              <a:gd name="connsiteX118" fmla="*/ 12192000 w 12192000"/>
              <a:gd name="connsiteY118" fmla="*/ 801163 h 2515690"/>
              <a:gd name="connsiteX119" fmla="*/ 12192000 w 12192000"/>
              <a:gd name="connsiteY119" fmla="*/ 2515690 h 2515690"/>
              <a:gd name="connsiteX120" fmla="*/ 0 w 12192000"/>
              <a:gd name="connsiteY120" fmla="*/ 2515690 h 251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2192000" h="2515690">
                <a:moveTo>
                  <a:pt x="0" y="0"/>
                </a:moveTo>
                <a:lnTo>
                  <a:pt x="170442" y="96074"/>
                </a:lnTo>
                <a:cubicBezTo>
                  <a:pt x="323315" y="179510"/>
                  <a:pt x="418777" y="223899"/>
                  <a:pt x="424739" y="224865"/>
                </a:cubicBezTo>
                <a:cubicBezTo>
                  <a:pt x="573781" y="248496"/>
                  <a:pt x="654649" y="314572"/>
                  <a:pt x="748273" y="373939"/>
                </a:cubicBezTo>
                <a:cubicBezTo>
                  <a:pt x="830321" y="425631"/>
                  <a:pt x="917271" y="480784"/>
                  <a:pt x="1037058" y="499994"/>
                </a:cubicBezTo>
                <a:cubicBezTo>
                  <a:pt x="1195925" y="525362"/>
                  <a:pt x="1048105" y="445478"/>
                  <a:pt x="1101312" y="428540"/>
                </a:cubicBezTo>
                <a:cubicBezTo>
                  <a:pt x="1188473" y="458169"/>
                  <a:pt x="1274625" y="505369"/>
                  <a:pt x="1367071" y="516118"/>
                </a:cubicBezTo>
                <a:cubicBezTo>
                  <a:pt x="1701323" y="554463"/>
                  <a:pt x="1964451" y="648887"/>
                  <a:pt x="2189943" y="794533"/>
                </a:cubicBezTo>
                <a:cubicBezTo>
                  <a:pt x="2255082" y="836300"/>
                  <a:pt x="2357481" y="862342"/>
                  <a:pt x="2390329" y="920897"/>
                </a:cubicBezTo>
                <a:cubicBezTo>
                  <a:pt x="2406050" y="949359"/>
                  <a:pt x="2430126" y="969285"/>
                  <a:pt x="2459570" y="983740"/>
                </a:cubicBezTo>
                <a:lnTo>
                  <a:pt x="2503252" y="1000151"/>
                </a:lnTo>
                <a:lnTo>
                  <a:pt x="2503252" y="1008273"/>
                </a:lnTo>
                <a:lnTo>
                  <a:pt x="2511191" y="1009499"/>
                </a:lnTo>
                <a:cubicBezTo>
                  <a:pt x="2529847" y="1011974"/>
                  <a:pt x="2562849" y="1015701"/>
                  <a:pt x="2565029" y="1015977"/>
                </a:cubicBezTo>
                <a:cubicBezTo>
                  <a:pt x="2610845" y="1021778"/>
                  <a:pt x="2601577" y="1020837"/>
                  <a:pt x="2593745" y="1019963"/>
                </a:cubicBezTo>
                <a:lnTo>
                  <a:pt x="2591015" y="1019651"/>
                </a:lnTo>
                <a:lnTo>
                  <a:pt x="2590137" y="1019549"/>
                </a:lnTo>
                <a:cubicBezTo>
                  <a:pt x="2588203" y="1019326"/>
                  <a:pt x="2588125" y="1019321"/>
                  <a:pt x="2589021" y="1019424"/>
                </a:cubicBezTo>
                <a:lnTo>
                  <a:pt x="2591015" y="1019651"/>
                </a:lnTo>
                <a:lnTo>
                  <a:pt x="2602385" y="1020975"/>
                </a:lnTo>
                <a:lnTo>
                  <a:pt x="2614445" y="1022389"/>
                </a:lnTo>
                <a:lnTo>
                  <a:pt x="2614445" y="1020966"/>
                </a:lnTo>
                <a:lnTo>
                  <a:pt x="2676661" y="1029355"/>
                </a:lnTo>
                <a:cubicBezTo>
                  <a:pt x="2715592" y="1034194"/>
                  <a:pt x="2753901" y="1039695"/>
                  <a:pt x="2788597" y="1048926"/>
                </a:cubicBezTo>
                <a:lnTo>
                  <a:pt x="2812742" y="1057667"/>
                </a:lnTo>
                <a:lnTo>
                  <a:pt x="2970201" y="949091"/>
                </a:lnTo>
                <a:cubicBezTo>
                  <a:pt x="3052785" y="982961"/>
                  <a:pt x="2996105" y="1020057"/>
                  <a:pt x="3030610" y="1049340"/>
                </a:cubicBezTo>
                <a:cubicBezTo>
                  <a:pt x="3039005" y="1048442"/>
                  <a:pt x="3049621" y="1048500"/>
                  <a:pt x="3058913" y="1048085"/>
                </a:cubicBezTo>
                <a:lnTo>
                  <a:pt x="3072697" y="1045316"/>
                </a:lnTo>
                <a:lnTo>
                  <a:pt x="3083305" y="1040550"/>
                </a:lnTo>
                <a:lnTo>
                  <a:pt x="3125603" y="1004583"/>
                </a:lnTo>
                <a:cubicBezTo>
                  <a:pt x="3221669" y="925596"/>
                  <a:pt x="3242489" y="937564"/>
                  <a:pt x="3385106" y="1042233"/>
                </a:cubicBezTo>
                <a:cubicBezTo>
                  <a:pt x="3399403" y="1052670"/>
                  <a:pt x="3412529" y="1060209"/>
                  <a:pt x="3424945" y="1065268"/>
                </a:cubicBezTo>
                <a:lnTo>
                  <a:pt x="3436948" y="1068018"/>
                </a:lnTo>
                <a:lnTo>
                  <a:pt x="3466714" y="1063419"/>
                </a:lnTo>
                <a:lnTo>
                  <a:pt x="3550909" y="1044511"/>
                </a:lnTo>
                <a:lnTo>
                  <a:pt x="3555900" y="1041996"/>
                </a:lnTo>
                <a:cubicBezTo>
                  <a:pt x="3573827" y="1033454"/>
                  <a:pt x="3594382" y="1025941"/>
                  <a:pt x="3625978" y="1023459"/>
                </a:cubicBezTo>
                <a:lnTo>
                  <a:pt x="3632465" y="1023522"/>
                </a:lnTo>
                <a:lnTo>
                  <a:pt x="3649063" y="1018726"/>
                </a:lnTo>
                <a:cubicBezTo>
                  <a:pt x="3741849" y="989371"/>
                  <a:pt x="3810578" y="953657"/>
                  <a:pt x="3805954" y="917517"/>
                </a:cubicBezTo>
                <a:cubicBezTo>
                  <a:pt x="4031729" y="953901"/>
                  <a:pt x="4031729" y="953901"/>
                  <a:pt x="4020506" y="816231"/>
                </a:cubicBezTo>
                <a:cubicBezTo>
                  <a:pt x="4171643" y="865324"/>
                  <a:pt x="4206308" y="864422"/>
                  <a:pt x="4233682" y="799511"/>
                </a:cubicBezTo>
                <a:cubicBezTo>
                  <a:pt x="4260226" y="737017"/>
                  <a:pt x="4254728" y="668575"/>
                  <a:pt x="4306552" y="610207"/>
                </a:cubicBezTo>
                <a:cubicBezTo>
                  <a:pt x="4495313" y="657923"/>
                  <a:pt x="4699922" y="667347"/>
                  <a:pt x="4816604" y="773163"/>
                </a:cubicBezTo>
                <a:cubicBezTo>
                  <a:pt x="4834734" y="789836"/>
                  <a:pt x="4890507" y="799946"/>
                  <a:pt x="4916502" y="788104"/>
                </a:cubicBezTo>
                <a:cubicBezTo>
                  <a:pt x="5013526" y="746101"/>
                  <a:pt x="5238129" y="796871"/>
                  <a:pt x="5224415" y="674418"/>
                </a:cubicBezTo>
                <a:cubicBezTo>
                  <a:pt x="5223051" y="659300"/>
                  <a:pt x="5240524" y="644890"/>
                  <a:pt x="5274077" y="655978"/>
                </a:cubicBezTo>
                <a:cubicBezTo>
                  <a:pt x="5388582" y="694066"/>
                  <a:pt x="5367022" y="644784"/>
                  <a:pt x="5371217" y="614372"/>
                </a:cubicBezTo>
                <a:cubicBezTo>
                  <a:pt x="5375856" y="577567"/>
                  <a:pt x="5319010" y="537578"/>
                  <a:pt x="5364523" y="502501"/>
                </a:cubicBezTo>
                <a:cubicBezTo>
                  <a:pt x="5425408" y="508891"/>
                  <a:pt x="5433299" y="538191"/>
                  <a:pt x="5457871" y="558285"/>
                </a:cubicBezTo>
                <a:cubicBezTo>
                  <a:pt x="5530352" y="617005"/>
                  <a:pt x="5609566" y="664386"/>
                  <a:pt x="5750580" y="663503"/>
                </a:cubicBezTo>
                <a:cubicBezTo>
                  <a:pt x="5864519" y="662926"/>
                  <a:pt x="5966527" y="666650"/>
                  <a:pt x="5976618" y="582652"/>
                </a:cubicBezTo>
                <a:cubicBezTo>
                  <a:pt x="5978145" y="569455"/>
                  <a:pt x="5990792" y="562346"/>
                  <a:pt x="6009346" y="559470"/>
                </a:cubicBezTo>
                <a:cubicBezTo>
                  <a:pt x="6030639" y="568485"/>
                  <a:pt x="6052592" y="577083"/>
                  <a:pt x="6069735" y="587803"/>
                </a:cubicBezTo>
                <a:cubicBezTo>
                  <a:pt x="6126182" y="623812"/>
                  <a:pt x="6196945" y="634730"/>
                  <a:pt x="6270319" y="643982"/>
                </a:cubicBezTo>
                <a:cubicBezTo>
                  <a:pt x="6317101" y="649940"/>
                  <a:pt x="6363466" y="657107"/>
                  <a:pt x="6406781" y="672327"/>
                </a:cubicBezTo>
                <a:cubicBezTo>
                  <a:pt x="6433586" y="681598"/>
                  <a:pt x="6454928" y="693402"/>
                  <a:pt x="6469508" y="708574"/>
                </a:cubicBezTo>
                <a:cubicBezTo>
                  <a:pt x="6482729" y="721786"/>
                  <a:pt x="6496225" y="725422"/>
                  <a:pt x="6515869" y="715738"/>
                </a:cubicBezTo>
                <a:cubicBezTo>
                  <a:pt x="6572200" y="688353"/>
                  <a:pt x="6639257" y="676241"/>
                  <a:pt x="6725938" y="691128"/>
                </a:cubicBezTo>
                <a:cubicBezTo>
                  <a:pt x="6752109" y="695629"/>
                  <a:pt x="6772625" y="691505"/>
                  <a:pt x="6778240" y="678998"/>
                </a:cubicBezTo>
                <a:cubicBezTo>
                  <a:pt x="6784286" y="665981"/>
                  <a:pt x="6794269" y="655280"/>
                  <a:pt x="6806944" y="646178"/>
                </a:cubicBezTo>
                <a:lnTo>
                  <a:pt x="6830632" y="633915"/>
                </a:lnTo>
                <a:lnTo>
                  <a:pt x="6858072" y="646178"/>
                </a:lnTo>
                <a:cubicBezTo>
                  <a:pt x="6872754" y="655280"/>
                  <a:pt x="6884317" y="665981"/>
                  <a:pt x="6891322" y="678998"/>
                </a:cubicBezTo>
                <a:cubicBezTo>
                  <a:pt x="6897826" y="691505"/>
                  <a:pt x="6921592" y="695629"/>
                  <a:pt x="6951905" y="691128"/>
                </a:cubicBezTo>
                <a:cubicBezTo>
                  <a:pt x="7052317" y="676241"/>
                  <a:pt x="7129994" y="688353"/>
                  <a:pt x="7195246" y="715738"/>
                </a:cubicBezTo>
                <a:cubicBezTo>
                  <a:pt x="7217999" y="725422"/>
                  <a:pt x="7233634" y="721786"/>
                  <a:pt x="7248949" y="708574"/>
                </a:cubicBezTo>
                <a:cubicBezTo>
                  <a:pt x="7265838" y="693402"/>
                  <a:pt x="7290560" y="681598"/>
                  <a:pt x="7321609" y="672327"/>
                </a:cubicBezTo>
                <a:cubicBezTo>
                  <a:pt x="7371785" y="657107"/>
                  <a:pt x="7425493" y="649940"/>
                  <a:pt x="7479684" y="643982"/>
                </a:cubicBezTo>
                <a:cubicBezTo>
                  <a:pt x="7564679" y="634730"/>
                  <a:pt x="7646649" y="623812"/>
                  <a:pt x="7712035" y="587803"/>
                </a:cubicBezTo>
                <a:cubicBezTo>
                  <a:pt x="7731892" y="577083"/>
                  <a:pt x="7757322" y="568485"/>
                  <a:pt x="7781987" y="559470"/>
                </a:cubicBezTo>
                <a:cubicBezTo>
                  <a:pt x="7803481" y="562346"/>
                  <a:pt x="7818130" y="569455"/>
                  <a:pt x="7819900" y="582652"/>
                </a:cubicBezTo>
                <a:cubicBezTo>
                  <a:pt x="7831588" y="666650"/>
                  <a:pt x="7949751" y="662926"/>
                  <a:pt x="8081736" y="663503"/>
                </a:cubicBezTo>
                <a:cubicBezTo>
                  <a:pt x="8245081" y="664386"/>
                  <a:pt x="8336842" y="617005"/>
                  <a:pt x="8420801" y="558285"/>
                </a:cubicBezTo>
                <a:cubicBezTo>
                  <a:pt x="8449265" y="538191"/>
                  <a:pt x="8458404" y="508890"/>
                  <a:pt x="8528933" y="502501"/>
                </a:cubicBezTo>
                <a:cubicBezTo>
                  <a:pt x="8581654" y="537578"/>
                  <a:pt x="8515805" y="577567"/>
                  <a:pt x="8521178" y="614372"/>
                </a:cubicBezTo>
                <a:cubicBezTo>
                  <a:pt x="8526038" y="644784"/>
                  <a:pt x="8501063" y="694066"/>
                  <a:pt x="8633702" y="655978"/>
                </a:cubicBezTo>
                <a:cubicBezTo>
                  <a:pt x="8672570" y="644890"/>
                  <a:pt x="8692811" y="659300"/>
                  <a:pt x="8691231" y="674418"/>
                </a:cubicBezTo>
                <a:cubicBezTo>
                  <a:pt x="8675345" y="796871"/>
                  <a:pt x="8935518" y="746101"/>
                  <a:pt x="9047908" y="788104"/>
                </a:cubicBezTo>
                <a:cubicBezTo>
                  <a:pt x="9078021" y="799946"/>
                  <a:pt x="9142627" y="789836"/>
                  <a:pt x="9163628" y="773163"/>
                </a:cubicBezTo>
                <a:cubicBezTo>
                  <a:pt x="9298789" y="667347"/>
                  <a:pt x="9535801" y="657923"/>
                  <a:pt x="9754459" y="610207"/>
                </a:cubicBezTo>
                <a:cubicBezTo>
                  <a:pt x="9814490" y="668575"/>
                  <a:pt x="9808123" y="737017"/>
                  <a:pt x="9838868" y="799511"/>
                </a:cubicBezTo>
                <a:cubicBezTo>
                  <a:pt x="9870579" y="864422"/>
                  <a:pt x="9910733" y="865324"/>
                  <a:pt x="10085808" y="816231"/>
                </a:cubicBezTo>
                <a:cubicBezTo>
                  <a:pt x="10072804" y="953901"/>
                  <a:pt x="10072804" y="953901"/>
                  <a:pt x="10334338" y="917517"/>
                </a:cubicBezTo>
                <a:cubicBezTo>
                  <a:pt x="10328982" y="953657"/>
                  <a:pt x="10408594" y="989371"/>
                  <a:pt x="10516076" y="1018726"/>
                </a:cubicBezTo>
                <a:lnTo>
                  <a:pt x="10535302" y="1023522"/>
                </a:lnTo>
                <a:lnTo>
                  <a:pt x="10542819" y="1023458"/>
                </a:lnTo>
                <a:cubicBezTo>
                  <a:pt x="10579419" y="1025941"/>
                  <a:pt x="10603227" y="1033454"/>
                  <a:pt x="10623994" y="1041996"/>
                </a:cubicBezTo>
                <a:lnTo>
                  <a:pt x="10629774" y="1044511"/>
                </a:lnTo>
                <a:lnTo>
                  <a:pt x="10727305" y="1063419"/>
                </a:lnTo>
                <a:lnTo>
                  <a:pt x="10761785" y="1068017"/>
                </a:lnTo>
                <a:lnTo>
                  <a:pt x="10775688" y="1065268"/>
                </a:lnTo>
                <a:cubicBezTo>
                  <a:pt x="10790070" y="1060209"/>
                  <a:pt x="10805275" y="1052670"/>
                  <a:pt x="10821837" y="1042232"/>
                </a:cubicBezTo>
                <a:cubicBezTo>
                  <a:pt x="10987041" y="937564"/>
                  <a:pt x="11011156" y="925596"/>
                  <a:pt x="11122438" y="1004583"/>
                </a:cubicBezTo>
                <a:lnTo>
                  <a:pt x="11171433" y="1040550"/>
                </a:lnTo>
                <a:lnTo>
                  <a:pt x="11183724" y="1045316"/>
                </a:lnTo>
                <a:lnTo>
                  <a:pt x="11199690" y="1048085"/>
                </a:lnTo>
                <a:cubicBezTo>
                  <a:pt x="11210452" y="1048499"/>
                  <a:pt x="11222752" y="1048442"/>
                  <a:pt x="11232475" y="1049340"/>
                </a:cubicBezTo>
                <a:cubicBezTo>
                  <a:pt x="11272445" y="1020057"/>
                  <a:pt x="11206789" y="982961"/>
                  <a:pt x="11302451" y="949091"/>
                </a:cubicBezTo>
                <a:lnTo>
                  <a:pt x="11484849" y="1057667"/>
                </a:lnTo>
                <a:lnTo>
                  <a:pt x="11512818" y="1048926"/>
                </a:lnTo>
                <a:cubicBezTo>
                  <a:pt x="11553007" y="1039695"/>
                  <a:pt x="11597385" y="1034194"/>
                  <a:pt x="11642481" y="1029355"/>
                </a:cubicBezTo>
                <a:lnTo>
                  <a:pt x="11714551" y="1020966"/>
                </a:lnTo>
                <a:lnTo>
                  <a:pt x="11714551" y="1022389"/>
                </a:lnTo>
                <a:lnTo>
                  <a:pt x="11728519" y="1020975"/>
                </a:lnTo>
                <a:lnTo>
                  <a:pt x="11741691" y="1019651"/>
                </a:lnTo>
                <a:lnTo>
                  <a:pt x="11743999" y="1019424"/>
                </a:lnTo>
                <a:cubicBezTo>
                  <a:pt x="11745037" y="1019320"/>
                  <a:pt x="11744948" y="1019326"/>
                  <a:pt x="11742709" y="1019549"/>
                </a:cubicBezTo>
                <a:lnTo>
                  <a:pt x="11741691" y="1019651"/>
                </a:lnTo>
                <a:lnTo>
                  <a:pt x="11738529" y="1019963"/>
                </a:lnTo>
                <a:cubicBezTo>
                  <a:pt x="11729455" y="1020837"/>
                  <a:pt x="11718720" y="1021778"/>
                  <a:pt x="11771791" y="1015977"/>
                </a:cubicBezTo>
                <a:cubicBezTo>
                  <a:pt x="11774317" y="1015701"/>
                  <a:pt x="11812546" y="1011974"/>
                  <a:pt x="11834157" y="1009499"/>
                </a:cubicBezTo>
                <a:lnTo>
                  <a:pt x="11843354" y="1008273"/>
                </a:lnTo>
                <a:lnTo>
                  <a:pt x="11843354" y="1000151"/>
                </a:lnTo>
                <a:lnTo>
                  <a:pt x="11893955" y="983740"/>
                </a:lnTo>
                <a:cubicBezTo>
                  <a:pt x="11928061" y="969285"/>
                  <a:pt x="11955951" y="949359"/>
                  <a:pt x="11974160" y="920897"/>
                </a:cubicBezTo>
                <a:cubicBezTo>
                  <a:pt x="12002698" y="876981"/>
                  <a:pt x="12076554" y="851353"/>
                  <a:pt x="12143531" y="823664"/>
                </a:cubicBezTo>
                <a:lnTo>
                  <a:pt x="12192000" y="801163"/>
                </a:lnTo>
                <a:lnTo>
                  <a:pt x="12192000" y="2515690"/>
                </a:lnTo>
                <a:lnTo>
                  <a:pt x="0" y="251569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3790950" y="555625"/>
            <a:ext cx="10515600" cy="930275"/>
          </a:xfrm>
        </p:spPr>
        <p:txBody>
          <a:bodyPr vert="horz" lIns="91440" tIns="45720" rIns="91440" bIns="45720" rtlCol="0" anchor="ctr">
            <a:normAutofit/>
          </a:bodyPr>
          <a:lstStyle/>
          <a:p>
            <a:r>
              <a:rPr lang="en-US" sz="4400" kern="1200">
                <a:solidFill>
                  <a:schemeClr val="tx1"/>
                </a:solidFill>
                <a:latin typeface="+mj-lt"/>
                <a:ea typeface="+mj-ea"/>
                <a:cs typeface="+mj-cs"/>
              </a:rPr>
              <a:t>BACKGROUND </a:t>
            </a:r>
          </a:p>
          <a:p>
            <a:endParaRPr lang="en-US" sz="4400" kern="1200">
              <a:solidFill>
                <a:schemeClr val="tx1"/>
              </a:solidFill>
              <a:latin typeface="+mj-lt"/>
              <a:ea typeface="+mj-ea"/>
              <a:cs typeface="+mj-cs"/>
            </a:endParaRPr>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4613993" y="6424410"/>
            <a:ext cx="2783614" cy="292076"/>
          </a:xfrm>
        </p:spPr>
        <p:txBody>
          <a:bodyPr/>
          <a:lstStyle/>
          <a:p>
            <a:pPr defTabSz="722376">
              <a:spcAft>
                <a:spcPts val="600"/>
              </a:spcAft>
            </a:pPr>
            <a:r>
              <a:rPr lang="en-US" sz="711" kern="1200">
                <a:solidFill>
                  <a:schemeClr val="tx1">
                    <a:tint val="75000"/>
                  </a:schemeClr>
                </a:solidFill>
                <a:latin typeface="+mn-lt"/>
                <a:ea typeface="+mn-lt"/>
                <a:cs typeface="+mn-lt"/>
              </a:rPr>
              <a:t>TEETHER: GNAWING AT ETHEREUM TO AUTOMATICALLY EXPLOIT SMART CONTRACTS</a:t>
            </a:r>
            <a:endParaRPr lang="en-US"/>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211141" y="5880124"/>
            <a:ext cx="2194382" cy="292076"/>
          </a:xfrm>
        </p:spPr>
        <p:txBody>
          <a:bodyPr/>
          <a:lstStyle/>
          <a:p>
            <a:pPr defTabSz="722376">
              <a:spcAft>
                <a:spcPts val="600"/>
              </a:spcAft>
            </a:pPr>
            <a:fld id="{A49DFD55-3C28-40EF-9E31-A92D2E4017FF}" type="slidenum">
              <a:rPr lang="en-US" sz="711" kern="1200">
                <a:solidFill>
                  <a:schemeClr val="tx1">
                    <a:tint val="75000"/>
                  </a:schemeClr>
                </a:solidFill>
                <a:latin typeface="+mn-lt"/>
                <a:ea typeface="+mn-ea"/>
                <a:cs typeface="+mn-cs"/>
              </a:rPr>
              <a:pPr defTabSz="722376">
                <a:spcAft>
                  <a:spcPts val="600"/>
                </a:spcAft>
              </a:pPr>
              <a:t>3</a:t>
            </a:fld>
            <a:endParaRPr lang="en-US"/>
          </a:p>
        </p:txBody>
      </p:sp>
      <p:graphicFrame>
        <p:nvGraphicFramePr>
          <p:cNvPr id="9" name="Text Placeholder 2">
            <a:extLst>
              <a:ext uri="{FF2B5EF4-FFF2-40B4-BE49-F238E27FC236}">
                <a16:creationId xmlns:a16="http://schemas.microsoft.com/office/drawing/2014/main" id="{31543D45-A7C1-7D7C-8BAE-0159E839EAE5}"/>
              </a:ext>
            </a:extLst>
          </p:cNvPr>
          <p:cNvGraphicFramePr/>
          <p:nvPr>
            <p:extLst>
              <p:ext uri="{D42A27DB-BD31-4B8C-83A1-F6EECF244321}">
                <p14:modId xmlns:p14="http://schemas.microsoft.com/office/powerpoint/2010/main" val="2363170135"/>
              </p:ext>
            </p:extLst>
          </p:nvPr>
        </p:nvGraphicFramePr>
        <p:xfrm>
          <a:off x="2181084" y="1140505"/>
          <a:ext cx="7126089" cy="50873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7607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3502660" y="125097"/>
            <a:ext cx="8421688" cy="1213803"/>
          </a:xfrm>
        </p:spPr>
        <p:txBody>
          <a:bodyPr/>
          <a:lstStyle/>
          <a:p>
            <a:r>
              <a:rPr lang="en-US" err="1"/>
              <a:t>EThereum</a:t>
            </a:r>
            <a:r>
              <a:rPr lang="en-US"/>
              <a:t> </a:t>
            </a:r>
            <a:r>
              <a:rPr lang="en-US" err="1"/>
              <a:t>VIrtual</a:t>
            </a:r>
            <a:r>
              <a:rPr lang="en-US"/>
              <a:t> machine (EVM)</a:t>
            </a:r>
          </a:p>
        </p:txBody>
      </p:sp>
      <p:sp>
        <p:nvSpPr>
          <p:cNvPr id="3" name="Text Placeholder 2">
            <a:extLst>
              <a:ext uri="{FF2B5EF4-FFF2-40B4-BE49-F238E27FC236}">
                <a16:creationId xmlns:a16="http://schemas.microsoft.com/office/drawing/2014/main" id="{A45AD8B9-3719-4696-A80F-16A618C5D134}"/>
              </a:ext>
            </a:extLst>
          </p:cNvPr>
          <p:cNvSpPr>
            <a:spLocks noGrp="1"/>
          </p:cNvSpPr>
          <p:nvPr>
            <p:ph type="body" idx="1"/>
          </p:nvPr>
        </p:nvSpPr>
        <p:spPr>
          <a:xfrm flipH="1">
            <a:off x="-472773" y="123842"/>
            <a:ext cx="35875" cy="189840"/>
          </a:xfrm>
        </p:spPr>
        <p:txBody>
          <a:bodyPr/>
          <a:lstStyle/>
          <a:p>
            <a:endParaRPr lang="en-US"/>
          </a:p>
        </p:txBody>
      </p:sp>
      <p:sp>
        <p:nvSpPr>
          <p:cNvPr id="4"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2164729" y="1170054"/>
            <a:ext cx="9542780" cy="5072267"/>
          </a:xfrm>
        </p:spPr>
        <p:txBody>
          <a:bodyPr vert="horz" lIns="91440" tIns="45720" rIns="91440" bIns="45720" rtlCol="0" anchor="t">
            <a:normAutofit lnSpcReduction="10000"/>
          </a:bodyPr>
          <a:lstStyle/>
          <a:p>
            <a:pPr marL="285750" indent="-285750">
              <a:lnSpc>
                <a:spcPct val="120000"/>
              </a:lnSpc>
              <a:buChar char="•"/>
            </a:pPr>
            <a:r>
              <a:rPr lang="en-US" sz="2000" b="1">
                <a:latin typeface="Tenorite"/>
                <a:cs typeface="Arial"/>
              </a:rPr>
              <a:t>160-bit</a:t>
            </a:r>
            <a:r>
              <a:rPr lang="en-US" sz="2000">
                <a:latin typeface="Tenorite"/>
                <a:cs typeface="Arial"/>
              </a:rPr>
              <a:t> account address are mapped to their Ethereum balance (public ledger).</a:t>
            </a:r>
            <a:endParaRPr lang="en-US" sz="2000">
              <a:ea typeface="+mn-lt"/>
              <a:cs typeface="Arial"/>
            </a:endParaRPr>
          </a:p>
          <a:p>
            <a:pPr marL="285750" indent="-285750">
              <a:lnSpc>
                <a:spcPct val="120000"/>
              </a:lnSpc>
              <a:buChar char="•"/>
            </a:pPr>
            <a:r>
              <a:rPr lang="en-US" sz="2000">
                <a:latin typeface="Tenorite"/>
                <a:cs typeface="Arial"/>
              </a:rPr>
              <a:t>Smart contracts are executed in a </a:t>
            </a:r>
            <a:r>
              <a:rPr lang="en-US" sz="2000" b="1">
                <a:latin typeface="Tenorite"/>
                <a:cs typeface="Arial"/>
              </a:rPr>
              <a:t>stack based virtual machine</a:t>
            </a:r>
            <a:r>
              <a:rPr lang="en-US" sz="2000">
                <a:latin typeface="Tenorite"/>
                <a:cs typeface="Arial"/>
              </a:rPr>
              <a:t> called EVM.</a:t>
            </a:r>
            <a:endParaRPr lang="en-US" sz="2000"/>
          </a:p>
          <a:p>
            <a:pPr marL="285750" indent="-285750">
              <a:lnSpc>
                <a:spcPct val="120000"/>
              </a:lnSpc>
              <a:buChar char="•"/>
            </a:pPr>
            <a:r>
              <a:rPr lang="en-US" sz="2000" b="1">
                <a:latin typeface="Tenorite"/>
                <a:cs typeface="Arial"/>
              </a:rPr>
              <a:t>Word size = 256 bit</a:t>
            </a:r>
            <a:r>
              <a:rPr lang="en-US" sz="2000">
                <a:latin typeface="Tenorite"/>
                <a:cs typeface="Arial"/>
              </a:rPr>
              <a:t>.</a:t>
            </a:r>
            <a:endParaRPr lang="en-US" sz="2000"/>
          </a:p>
          <a:p>
            <a:pPr marL="285750" indent="-285750">
              <a:lnSpc>
                <a:spcPct val="120000"/>
              </a:lnSpc>
              <a:buChar char="•"/>
            </a:pPr>
            <a:r>
              <a:rPr lang="en-US" sz="2000">
                <a:latin typeface="Tenorite"/>
                <a:cs typeface="Arial"/>
              </a:rPr>
              <a:t>Ethereum's state is a large data structure which holds not only all accounts and balances, but a machine state, which can change from block to block according to a predefined set of rules, and which can execute arbitrary machine code.</a:t>
            </a:r>
            <a:endParaRPr lang="en-US" sz="2000"/>
          </a:p>
          <a:p>
            <a:pPr marL="285750" indent="-285750">
              <a:lnSpc>
                <a:spcPct val="109999"/>
              </a:lnSpc>
              <a:buFont typeface="Arial" panose="020B0604020202020204" pitchFamily="34" charset="0"/>
              <a:buChar char="•"/>
            </a:pPr>
            <a:r>
              <a:rPr lang="en-US" sz="2000">
                <a:latin typeface="Tenorite"/>
                <a:cs typeface="Arial"/>
              </a:rPr>
              <a:t>EVM </a:t>
            </a:r>
            <a:r>
              <a:rPr lang="en-US" sz="2000" b="1">
                <a:latin typeface="Tenorite"/>
                <a:cs typeface="Arial"/>
              </a:rPr>
              <a:t>cannot</a:t>
            </a:r>
            <a:r>
              <a:rPr lang="en-US" sz="2000">
                <a:latin typeface="Tenorite"/>
                <a:cs typeface="Arial"/>
              </a:rPr>
              <a:t> handle floating point values.</a:t>
            </a:r>
          </a:p>
          <a:p>
            <a:pPr marL="285750" indent="-285750">
              <a:lnSpc>
                <a:spcPct val="109999"/>
              </a:lnSpc>
              <a:buFont typeface="Arial" panose="020B0604020202020204" pitchFamily="34" charset="0"/>
              <a:buChar char="•"/>
            </a:pPr>
            <a:r>
              <a:rPr lang="en-US" sz="2000" b="1">
                <a:latin typeface="Tenorite"/>
                <a:cs typeface="Arial"/>
              </a:rPr>
              <a:t>1 Ether = 10^18 Wei</a:t>
            </a:r>
            <a:r>
              <a:rPr lang="en-US" sz="2000">
                <a:latin typeface="Tenorite"/>
                <a:cs typeface="Arial"/>
              </a:rPr>
              <a:t>.</a:t>
            </a:r>
          </a:p>
          <a:p>
            <a:pPr marL="285750" indent="-285750">
              <a:lnSpc>
                <a:spcPct val="109999"/>
              </a:lnSpc>
              <a:buFont typeface="Arial" panose="020B0604020202020204" pitchFamily="34" charset="0"/>
              <a:buChar char="•"/>
            </a:pPr>
            <a:r>
              <a:rPr lang="en-US" sz="2000">
                <a:latin typeface="Tenorite"/>
                <a:cs typeface="Arial"/>
              </a:rPr>
              <a:t>Ethereum also provides a </a:t>
            </a:r>
            <a:r>
              <a:rPr lang="en-US" sz="2000" b="1">
                <a:latin typeface="Tenorite"/>
                <a:cs typeface="Arial"/>
              </a:rPr>
              <a:t>byte-addressable</a:t>
            </a:r>
            <a:r>
              <a:rPr lang="en-US" sz="2000">
                <a:latin typeface="Tenorite"/>
                <a:cs typeface="Arial"/>
              </a:rPr>
              <a:t> memory which is set to zero at beginning of contract execution.</a:t>
            </a:r>
          </a:p>
          <a:p>
            <a:pPr marL="285750" indent="-285750">
              <a:lnSpc>
                <a:spcPct val="120000"/>
              </a:lnSpc>
              <a:buFont typeface="Arial" panose="020B0604020202020204" pitchFamily="34" charset="0"/>
              <a:buChar char="•"/>
            </a:pPr>
            <a:endParaRPr lang="en-US" sz="2000">
              <a:latin typeface="Tenorite"/>
              <a:cs typeface="Arial"/>
            </a:endParaRPr>
          </a:p>
          <a:p>
            <a:pPr>
              <a:lnSpc>
                <a:spcPct val="120000"/>
              </a:lnSpc>
            </a:pPr>
            <a:endParaRPr lang="en-US" sz="2000">
              <a:cs typeface="Arial"/>
            </a:endParaRPr>
          </a:p>
        </p:txBody>
      </p:sp>
      <p:sp>
        <p:nvSpPr>
          <p:cNvPr id="5" name="Text Placeholder 4">
            <a:extLst>
              <a:ext uri="{FF2B5EF4-FFF2-40B4-BE49-F238E27FC236}">
                <a16:creationId xmlns:a16="http://schemas.microsoft.com/office/drawing/2014/main" id="{91CDEC5F-B8EE-4BC1-843F-13135E6E7AB2}"/>
              </a:ext>
            </a:extLst>
          </p:cNvPr>
          <p:cNvSpPr>
            <a:spLocks noGrp="1"/>
          </p:cNvSpPr>
          <p:nvPr>
            <p:ph type="body" sz="quarter" idx="3"/>
          </p:nvPr>
        </p:nvSpPr>
        <p:spPr>
          <a:xfrm>
            <a:off x="8366845" y="-282188"/>
            <a:ext cx="795511" cy="34102"/>
          </a:xfrm>
        </p:spPr>
        <p:txBody>
          <a:bodyPr/>
          <a:lstStyle/>
          <a:p>
            <a:endParaRPr lang="en-US"/>
          </a:p>
        </p:txBody>
      </p:sp>
      <p:sp>
        <p:nvSpPr>
          <p:cNvPr id="6" name="Content Placeholder 5">
            <a:extLst>
              <a:ext uri="{FF2B5EF4-FFF2-40B4-BE49-F238E27FC236}">
                <a16:creationId xmlns:a16="http://schemas.microsoft.com/office/drawing/2014/main" id="{50B65871-FA95-449A-B8BC-90486DE532EF}"/>
              </a:ext>
            </a:extLst>
          </p:cNvPr>
          <p:cNvSpPr>
            <a:spLocks noGrp="1"/>
          </p:cNvSpPr>
          <p:nvPr>
            <p:ph sz="quarter" idx="4"/>
          </p:nvPr>
        </p:nvSpPr>
        <p:spPr>
          <a:xfrm>
            <a:off x="10303770" y="-963547"/>
            <a:ext cx="1698267" cy="856016"/>
          </a:xfrm>
        </p:spPr>
        <p:txBody>
          <a:bodyPr vert="horz" lIns="91440" tIns="45720" rIns="91440" bIns="45720" rtlCol="0" anchor="t">
            <a:normAutofit lnSpcReduction="10000"/>
          </a:bodyPr>
          <a:lstStyle/>
          <a:p>
            <a:endParaRPr lang="en-US" sz="1600"/>
          </a:p>
        </p:txBody>
      </p:sp>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r>
              <a:rPr lang="en-US">
                <a:ea typeface="+mn-lt"/>
                <a:cs typeface="+mn-lt"/>
              </a:rPr>
              <a:t>TEETHER: GNAWING AT ETHEREUM TO AUTOMATICALLY EXPLOIT SMART CONTRACTS</a:t>
            </a:r>
            <a:endParaRPr lang="en-US"/>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a:t>
            </a:fld>
            <a:endParaRPr lang="en-US"/>
          </a:p>
        </p:txBody>
      </p:sp>
    </p:spTree>
    <p:extLst>
      <p:ext uri="{BB962C8B-B14F-4D97-AF65-F5344CB8AC3E}">
        <p14:creationId xmlns:p14="http://schemas.microsoft.com/office/powerpoint/2010/main" val="2381815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525361" y="222480"/>
            <a:ext cx="8731250" cy="1204912"/>
          </a:xfrm>
        </p:spPr>
        <p:txBody>
          <a:bodyPr vert="horz" lIns="91440" tIns="45720" rIns="91440" bIns="45720" rtlCol="0" anchor="b">
            <a:noAutofit/>
          </a:bodyPr>
          <a:lstStyle/>
          <a:p>
            <a:pPr algn="ctr"/>
            <a:r>
              <a:rPr lang="en-US" sz="3600">
                <a:ea typeface="+mj-lt"/>
                <a:cs typeface="+mj-lt"/>
              </a:rPr>
              <a:t>Ethereum Virtual machine (evm)</a:t>
            </a:r>
          </a:p>
          <a:p>
            <a:endParaRPr lang="en-US" sz="3200"/>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2463800" y="6356350"/>
            <a:ext cx="3479800" cy="365125"/>
          </a:xfrm>
        </p:spPr>
        <p:txBody>
          <a:bodyPr/>
          <a:lstStyle/>
          <a:p>
            <a:r>
              <a:rPr lang="en-US">
                <a:ea typeface="+mn-lt"/>
                <a:cs typeface="+mn-lt"/>
              </a:rPr>
              <a:t>TEETHER: GNAWING AT ETHEREUM TO AUTOMATICALLY EXPLOIT SMART CONTRACTS</a:t>
            </a:r>
            <a:endParaRPr lang="en-US"/>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a:t>
            </a:fld>
            <a:endParaRPr lang="en-US"/>
          </a:p>
        </p:txBody>
      </p:sp>
      <p:graphicFrame>
        <p:nvGraphicFramePr>
          <p:cNvPr id="9" name="Text Placeholder 2">
            <a:extLst>
              <a:ext uri="{FF2B5EF4-FFF2-40B4-BE49-F238E27FC236}">
                <a16:creationId xmlns:a16="http://schemas.microsoft.com/office/drawing/2014/main" id="{A8D55BEE-7A6D-48EC-70DD-61C4AE14345E}"/>
              </a:ext>
            </a:extLst>
          </p:cNvPr>
          <p:cNvGraphicFramePr/>
          <p:nvPr>
            <p:extLst>
              <p:ext uri="{D42A27DB-BD31-4B8C-83A1-F6EECF244321}">
                <p14:modId xmlns:p14="http://schemas.microsoft.com/office/powerpoint/2010/main" val="1743279560"/>
              </p:ext>
            </p:extLst>
          </p:nvPr>
        </p:nvGraphicFramePr>
        <p:xfrm>
          <a:off x="681174" y="1404347"/>
          <a:ext cx="5533571" cy="48662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10" descr="Chart&#10;&#10;Description automatically generated">
            <a:extLst>
              <a:ext uri="{FF2B5EF4-FFF2-40B4-BE49-F238E27FC236}">
                <a16:creationId xmlns:a16="http://schemas.microsoft.com/office/drawing/2014/main" id="{F524D250-04B2-A8F9-F5D7-3AA1FAE371CE}"/>
              </a:ext>
            </a:extLst>
          </p:cNvPr>
          <p:cNvPicPr>
            <a:picLocks noChangeAspect="1"/>
          </p:cNvPicPr>
          <p:nvPr/>
        </p:nvPicPr>
        <p:blipFill rotWithShape="1">
          <a:blip r:embed="rId7"/>
          <a:srcRect l="4261" t="1572" r="4299" b="11198"/>
          <a:stretch/>
        </p:blipFill>
        <p:spPr>
          <a:xfrm>
            <a:off x="5855198" y="2073592"/>
            <a:ext cx="6286798" cy="3631953"/>
          </a:xfrm>
          <a:prstGeom prst="rect">
            <a:avLst/>
          </a:prstGeom>
        </p:spPr>
      </p:pic>
    </p:spTree>
    <p:extLst>
      <p:ext uri="{BB962C8B-B14F-4D97-AF65-F5344CB8AC3E}">
        <p14:creationId xmlns:p14="http://schemas.microsoft.com/office/powerpoint/2010/main" val="2622713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3502660" y="125097"/>
            <a:ext cx="8421688" cy="1213803"/>
          </a:xfrm>
        </p:spPr>
        <p:txBody>
          <a:bodyPr/>
          <a:lstStyle/>
          <a:p>
            <a:r>
              <a:rPr lang="en-US"/>
              <a:t>Smart contracts and solidity</a:t>
            </a:r>
          </a:p>
        </p:txBody>
      </p:sp>
      <p:sp>
        <p:nvSpPr>
          <p:cNvPr id="3" name="Text Placeholder 2">
            <a:extLst>
              <a:ext uri="{FF2B5EF4-FFF2-40B4-BE49-F238E27FC236}">
                <a16:creationId xmlns:a16="http://schemas.microsoft.com/office/drawing/2014/main" id="{A45AD8B9-3719-4696-A80F-16A618C5D134}"/>
              </a:ext>
            </a:extLst>
          </p:cNvPr>
          <p:cNvSpPr>
            <a:spLocks noGrp="1"/>
          </p:cNvSpPr>
          <p:nvPr>
            <p:ph type="body" idx="1"/>
          </p:nvPr>
        </p:nvSpPr>
        <p:spPr>
          <a:xfrm flipH="1">
            <a:off x="-472773" y="123842"/>
            <a:ext cx="35875" cy="189840"/>
          </a:xfrm>
        </p:spPr>
        <p:txBody>
          <a:bodyPr/>
          <a:lstStyle/>
          <a:p>
            <a:endParaRPr lang="en-US"/>
          </a:p>
        </p:txBody>
      </p:sp>
      <p:sp>
        <p:nvSpPr>
          <p:cNvPr id="4"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2164729" y="1403734"/>
            <a:ext cx="9542780" cy="4838587"/>
          </a:xfrm>
        </p:spPr>
        <p:txBody>
          <a:bodyPr vert="horz" lIns="91440" tIns="45720" rIns="91440" bIns="45720" rtlCol="0" anchor="t">
            <a:normAutofit lnSpcReduction="10000"/>
          </a:bodyPr>
          <a:lstStyle/>
          <a:p>
            <a:pPr marL="285750" indent="-285750">
              <a:buChar char="•"/>
            </a:pPr>
            <a:r>
              <a:rPr lang="en-US" sz="2000">
                <a:latin typeface="Tenorite"/>
                <a:cs typeface="Arial"/>
              </a:rPr>
              <a:t>Solidity is a </a:t>
            </a:r>
            <a:r>
              <a:rPr lang="en-US" sz="2000" b="1">
                <a:latin typeface="Tenorite"/>
                <a:cs typeface="Arial"/>
              </a:rPr>
              <a:t>high-level language</a:t>
            </a:r>
            <a:r>
              <a:rPr lang="en-US" sz="2000">
                <a:latin typeface="Tenorite"/>
                <a:cs typeface="Arial"/>
              </a:rPr>
              <a:t> similar to JavaScript.</a:t>
            </a:r>
            <a:endParaRPr lang="en-US" sz="2000"/>
          </a:p>
          <a:p>
            <a:pPr marL="285750" indent="-285750">
              <a:buChar char="•"/>
            </a:pPr>
            <a:r>
              <a:rPr lang="en-US" sz="2000">
                <a:ea typeface="+mn-lt"/>
                <a:cs typeface="Arial"/>
              </a:rPr>
              <a:t>A smart contract is a special type of Ethereum account that is associated with code.</a:t>
            </a:r>
          </a:p>
          <a:p>
            <a:pPr marL="285750" indent="-285750">
              <a:buChar char="•"/>
            </a:pPr>
            <a:r>
              <a:rPr lang="en-US" sz="2000">
                <a:latin typeface="Tenorite"/>
                <a:cs typeface="Arial"/>
              </a:rPr>
              <a:t>Smart contracts written in Solidity are </a:t>
            </a:r>
            <a:r>
              <a:rPr lang="en-US" sz="2000" b="1">
                <a:latin typeface="Tenorite"/>
                <a:cs typeface="Arial"/>
              </a:rPr>
              <a:t>compiled to EVM bytecode.</a:t>
            </a:r>
            <a:endParaRPr lang="en-US" sz="2000" b="1"/>
          </a:p>
          <a:p>
            <a:pPr marL="285750" indent="-285750">
              <a:buChar char="•"/>
            </a:pPr>
            <a:r>
              <a:rPr lang="en-US" sz="2000">
                <a:latin typeface="Tenorite"/>
                <a:cs typeface="Arial"/>
              </a:rPr>
              <a:t>To create a smart contract, we send a special transaction to the zero address.</a:t>
            </a:r>
            <a:endParaRPr lang="en-US" sz="2000"/>
          </a:p>
          <a:p>
            <a:pPr marL="285750" indent="-285750">
              <a:buFont typeface="Arial,Sans-Serif" panose="020B0604020202020204" pitchFamily="34" charset="0"/>
              <a:buChar char="•"/>
            </a:pPr>
            <a:r>
              <a:rPr lang="en-US" sz="2000">
                <a:latin typeface="Tenorite"/>
                <a:cs typeface="Arial"/>
              </a:rPr>
              <a:t>After creation, the code of a contract is </a:t>
            </a:r>
            <a:r>
              <a:rPr lang="en-US" sz="2000" b="1">
                <a:latin typeface="Tenorite"/>
                <a:cs typeface="Arial"/>
              </a:rPr>
              <a:t>immutable</a:t>
            </a:r>
            <a:r>
              <a:rPr lang="en-US" sz="2000">
                <a:latin typeface="Tenorite"/>
                <a:cs typeface="Arial"/>
              </a:rPr>
              <a:t>, i.e., it cannot be updated or patched.</a:t>
            </a:r>
          </a:p>
          <a:p>
            <a:pPr marL="285750" indent="-285750">
              <a:buFont typeface="Arial,Sans-Serif" panose="020B0604020202020204" pitchFamily="34" charset="0"/>
              <a:buChar char="•"/>
            </a:pPr>
            <a:r>
              <a:rPr lang="en-US" sz="2000">
                <a:latin typeface="Tenorite"/>
                <a:cs typeface="Arial"/>
              </a:rPr>
              <a:t>It can hold a balance of </a:t>
            </a:r>
            <a:r>
              <a:rPr lang="en-US" sz="2000" b="1">
                <a:latin typeface="Tenorite"/>
                <a:cs typeface="Arial"/>
              </a:rPr>
              <a:t>Ether</a:t>
            </a:r>
            <a:r>
              <a:rPr lang="en-US" sz="2000">
                <a:latin typeface="Tenorite"/>
                <a:cs typeface="Arial"/>
              </a:rPr>
              <a:t>, which is a type of Ethereum cryptocurrency.</a:t>
            </a:r>
          </a:p>
          <a:p>
            <a:pPr marL="285750" indent="-285750">
              <a:buFont typeface="Arial,Sans-Serif" panose="020B0604020202020204" pitchFamily="34" charset="0"/>
              <a:buChar char="•"/>
            </a:pPr>
            <a:r>
              <a:rPr lang="en-US" sz="2000">
                <a:latin typeface="Tenorite"/>
                <a:cs typeface="Arial"/>
              </a:rPr>
              <a:t>It has a </a:t>
            </a:r>
            <a:r>
              <a:rPr lang="en-US" sz="2000" b="1">
                <a:latin typeface="Tenorite"/>
                <a:cs typeface="Arial"/>
              </a:rPr>
              <a:t>private</a:t>
            </a:r>
            <a:r>
              <a:rPr lang="en-US" sz="2000">
                <a:latin typeface="Tenorite"/>
                <a:cs typeface="Arial"/>
              </a:rPr>
              <a:t> storage of key value pairs (</a:t>
            </a:r>
            <a:r>
              <a:rPr lang="en-US" sz="2000" b="1">
                <a:latin typeface="Tenorite"/>
                <a:cs typeface="Arial"/>
              </a:rPr>
              <a:t>256 bit each</a:t>
            </a:r>
            <a:r>
              <a:rPr lang="en-US" sz="2000">
                <a:latin typeface="Tenorite"/>
                <a:cs typeface="Arial"/>
              </a:rPr>
              <a:t>).</a:t>
            </a:r>
          </a:p>
          <a:p>
            <a:pPr marL="285750" indent="-285750">
              <a:buFont typeface="Arial,Sans-Serif" panose="020B0604020202020204" pitchFamily="34" charset="0"/>
              <a:buChar char="•"/>
            </a:pPr>
            <a:r>
              <a:rPr lang="en-US" sz="2000">
                <a:latin typeface="Tenorite"/>
                <a:cs typeface="Arial"/>
              </a:rPr>
              <a:t>This means that it is </a:t>
            </a:r>
            <a:r>
              <a:rPr lang="en-US" sz="2000" b="1">
                <a:latin typeface="Tenorite"/>
                <a:cs typeface="Arial"/>
              </a:rPr>
              <a:t>cryptographically secured</a:t>
            </a:r>
            <a:r>
              <a:rPr lang="en-US" sz="2000">
                <a:latin typeface="Tenorite"/>
                <a:cs typeface="Arial"/>
              </a:rPr>
              <a:t> against modification by other accounts or contracts.</a:t>
            </a:r>
            <a:endParaRPr lang="en-US" sz="2000">
              <a:latin typeface="Tenorite"/>
            </a:endParaRPr>
          </a:p>
          <a:p>
            <a:br>
              <a:rPr lang="en-US"/>
            </a:br>
            <a:endParaRPr lang="en-US" sz="2000"/>
          </a:p>
        </p:txBody>
      </p:sp>
      <p:sp>
        <p:nvSpPr>
          <p:cNvPr id="5" name="Text Placeholder 4">
            <a:extLst>
              <a:ext uri="{FF2B5EF4-FFF2-40B4-BE49-F238E27FC236}">
                <a16:creationId xmlns:a16="http://schemas.microsoft.com/office/drawing/2014/main" id="{91CDEC5F-B8EE-4BC1-843F-13135E6E7AB2}"/>
              </a:ext>
            </a:extLst>
          </p:cNvPr>
          <p:cNvSpPr>
            <a:spLocks noGrp="1"/>
          </p:cNvSpPr>
          <p:nvPr>
            <p:ph type="body" sz="quarter" idx="3"/>
          </p:nvPr>
        </p:nvSpPr>
        <p:spPr>
          <a:xfrm>
            <a:off x="8366845" y="-282188"/>
            <a:ext cx="795511" cy="34102"/>
          </a:xfrm>
        </p:spPr>
        <p:txBody>
          <a:bodyPr/>
          <a:lstStyle/>
          <a:p>
            <a:endParaRPr lang="en-US"/>
          </a:p>
        </p:txBody>
      </p:sp>
      <p:sp>
        <p:nvSpPr>
          <p:cNvPr id="6" name="Content Placeholder 5">
            <a:extLst>
              <a:ext uri="{FF2B5EF4-FFF2-40B4-BE49-F238E27FC236}">
                <a16:creationId xmlns:a16="http://schemas.microsoft.com/office/drawing/2014/main" id="{50B65871-FA95-449A-B8BC-90486DE532EF}"/>
              </a:ext>
            </a:extLst>
          </p:cNvPr>
          <p:cNvSpPr>
            <a:spLocks noGrp="1"/>
          </p:cNvSpPr>
          <p:nvPr>
            <p:ph sz="quarter" idx="4"/>
          </p:nvPr>
        </p:nvSpPr>
        <p:spPr>
          <a:xfrm>
            <a:off x="10303770" y="-963547"/>
            <a:ext cx="1698267" cy="856016"/>
          </a:xfrm>
        </p:spPr>
        <p:txBody>
          <a:bodyPr vert="horz" lIns="91440" tIns="45720" rIns="91440" bIns="45720" rtlCol="0" anchor="t">
            <a:normAutofit lnSpcReduction="10000"/>
          </a:bodyPr>
          <a:lstStyle/>
          <a:p>
            <a:endParaRPr lang="en-US" sz="1600"/>
          </a:p>
        </p:txBody>
      </p:sp>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r>
              <a:rPr lang="en-US">
                <a:ea typeface="+mn-lt"/>
                <a:cs typeface="+mn-lt"/>
              </a:rPr>
              <a:t>TEETHER: GNAWING AT ETHEREUM TO AUTOMATICALLY EXPLOIT SMART CONTRACTS</a:t>
            </a:r>
            <a:endParaRPr lang="en-US"/>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a:t>
            </a:fld>
            <a:endParaRPr lang="en-US"/>
          </a:p>
        </p:txBody>
      </p:sp>
    </p:spTree>
    <p:extLst>
      <p:ext uri="{BB962C8B-B14F-4D97-AF65-F5344CB8AC3E}">
        <p14:creationId xmlns:p14="http://schemas.microsoft.com/office/powerpoint/2010/main" val="1663780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354955" y="552182"/>
            <a:ext cx="5998840" cy="3343135"/>
          </a:xfrm>
          <a:noFill/>
        </p:spPr>
        <p:txBody>
          <a:bodyPr vert="horz" lIns="91440" tIns="45720" rIns="91440" bIns="45720" rtlCol="0" anchor="b">
            <a:normAutofit/>
          </a:bodyPr>
          <a:lstStyle/>
          <a:p>
            <a:r>
              <a:rPr lang="en-US" sz="5200"/>
              <a:t>Solidity - The Wallet example</a:t>
            </a:r>
          </a:p>
          <a:p>
            <a:br>
              <a:rPr lang="en-US" sz="5200"/>
            </a:br>
            <a:endParaRPr lang="en-US" sz="5200"/>
          </a:p>
          <a:p>
            <a:endParaRPr lang="en-US" sz="5200"/>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354955" y="1808247"/>
            <a:ext cx="6720018" cy="5115067"/>
          </a:xfrm>
          <a:noFill/>
        </p:spPr>
        <p:txBody>
          <a:bodyPr vert="horz" lIns="91440" tIns="45720" rIns="91440" bIns="45720" rtlCol="0" anchor="t">
            <a:normAutofit/>
          </a:bodyPr>
          <a:lstStyle/>
          <a:p>
            <a:pPr marL="342900" indent="-342900">
              <a:lnSpc>
                <a:spcPct val="90000"/>
              </a:lnSpc>
              <a:buAutoNum type="arabicPeriod"/>
            </a:pPr>
            <a:r>
              <a:rPr lang="en-US" sz="1600"/>
              <a:t>The </a:t>
            </a:r>
            <a:r>
              <a:rPr lang="en-US" sz="1600" b="1"/>
              <a:t>address</a:t>
            </a:r>
            <a:r>
              <a:rPr lang="en-US" sz="1600"/>
              <a:t> keyword is used to denote the address of the owner of the wallet.</a:t>
            </a:r>
            <a:endParaRPr lang="en-US"/>
          </a:p>
          <a:p>
            <a:pPr marL="342900" indent="-342900">
              <a:lnSpc>
                <a:spcPct val="90000"/>
              </a:lnSpc>
              <a:buAutoNum type="arabicPeriod"/>
            </a:pPr>
            <a:r>
              <a:rPr lang="en-US" sz="1600"/>
              <a:t>The </a:t>
            </a:r>
            <a:r>
              <a:rPr lang="en-US" sz="1600" b="1"/>
              <a:t>Wallet()</a:t>
            </a:r>
            <a:r>
              <a:rPr lang="en-US" sz="1600"/>
              <a:t> constructor can be identified because it has the same name as the contract.</a:t>
            </a:r>
            <a:endParaRPr lang="en-US"/>
          </a:p>
          <a:p>
            <a:pPr marL="342900" indent="-342900">
              <a:lnSpc>
                <a:spcPct val="90000"/>
              </a:lnSpc>
              <a:buAutoNum type="arabicPeriod"/>
            </a:pPr>
            <a:r>
              <a:rPr lang="en-US" sz="1600"/>
              <a:t>Modifier </a:t>
            </a:r>
            <a:r>
              <a:rPr lang="en-US" sz="1600" b="1" err="1"/>
              <a:t>onlyOwner</a:t>
            </a:r>
            <a:r>
              <a:rPr lang="en-US" sz="1600"/>
              <a:t> is a special function ending in “ </a:t>
            </a:r>
            <a:r>
              <a:rPr lang="en-US" sz="1600" b="1"/>
              <a:t>_;</a:t>
            </a:r>
            <a:r>
              <a:rPr lang="en-US" sz="1600"/>
              <a:t> ” allowing it to wrap other functions. </a:t>
            </a:r>
            <a:endParaRPr lang="en-US"/>
          </a:p>
          <a:p>
            <a:pPr marL="342900" indent="-342900">
              <a:lnSpc>
                <a:spcPct val="90000"/>
              </a:lnSpc>
              <a:buAutoNum type="arabicPeriod"/>
            </a:pPr>
            <a:r>
              <a:rPr lang="en-US" sz="1600"/>
              <a:t>The </a:t>
            </a:r>
            <a:r>
              <a:rPr lang="en-US" sz="1600" b="1"/>
              <a:t>deposit()</a:t>
            </a:r>
            <a:r>
              <a:rPr lang="en-US" sz="1600"/>
              <a:t> function is used to add ether to the wallet. </a:t>
            </a:r>
            <a:endParaRPr lang="en-US"/>
          </a:p>
          <a:p>
            <a:pPr marL="342900" indent="-342900">
              <a:lnSpc>
                <a:spcPct val="90000"/>
              </a:lnSpc>
              <a:buAutoNum type="arabicPeriod"/>
            </a:pPr>
            <a:r>
              <a:rPr lang="en-US" sz="1600"/>
              <a:t>The keyword </a:t>
            </a:r>
            <a:r>
              <a:rPr lang="en-US" sz="1600" b="1"/>
              <a:t>payable</a:t>
            </a:r>
            <a:r>
              <a:rPr lang="en-US" sz="1600"/>
              <a:t> allows the smart contract to receive and send ether.</a:t>
            </a:r>
            <a:endParaRPr lang="en-US"/>
          </a:p>
          <a:p>
            <a:pPr marL="342900" indent="-342900">
              <a:lnSpc>
                <a:spcPct val="90000"/>
              </a:lnSpc>
              <a:buAutoNum type="arabicPeriod"/>
            </a:pPr>
            <a:r>
              <a:rPr lang="en-US" sz="1600"/>
              <a:t>The </a:t>
            </a:r>
            <a:r>
              <a:rPr lang="en-US" sz="1600" b="1"/>
              <a:t>withdraw()</a:t>
            </a:r>
            <a:r>
              <a:rPr lang="en-US" sz="1600"/>
              <a:t> function can allow the caller to transfer amount passed in the argument to the caller’s address.</a:t>
            </a:r>
            <a:endParaRPr lang="en-US"/>
          </a:p>
          <a:p>
            <a:pPr marL="342900" indent="-342900">
              <a:lnSpc>
                <a:spcPct val="90000"/>
              </a:lnSpc>
              <a:buAutoNum type="arabicPeriod"/>
            </a:pPr>
            <a:r>
              <a:rPr lang="en-US" sz="1600"/>
              <a:t>The </a:t>
            </a:r>
            <a:r>
              <a:rPr lang="en-US" sz="1600" b="1" err="1"/>
              <a:t>changeOwner</a:t>
            </a:r>
            <a:r>
              <a:rPr lang="en-US" sz="1600" b="1"/>
              <a:t>()</a:t>
            </a:r>
            <a:r>
              <a:rPr lang="en-US" sz="1600"/>
              <a:t> function can allow the caller to transfer ownership to some other owner.</a:t>
            </a:r>
            <a:endParaRPr lang="en-US"/>
          </a:p>
          <a:p>
            <a:pPr marL="342900" indent="-342900">
              <a:lnSpc>
                <a:spcPct val="90000"/>
              </a:lnSpc>
              <a:buAutoNum type="arabicPeriod"/>
            </a:pPr>
            <a:r>
              <a:rPr lang="en-US" sz="1600" err="1"/>
              <a:t>changeOwner</a:t>
            </a:r>
            <a:r>
              <a:rPr lang="en-US" sz="1600"/>
              <a:t>() and withdraw() </a:t>
            </a:r>
            <a:r>
              <a:rPr lang="en-US" sz="1600" b="1"/>
              <a:t>use</a:t>
            </a:r>
            <a:r>
              <a:rPr lang="en-US" sz="1600"/>
              <a:t> the </a:t>
            </a:r>
            <a:r>
              <a:rPr lang="en-US" sz="1600" err="1"/>
              <a:t>onlyOwner</a:t>
            </a:r>
            <a:r>
              <a:rPr lang="en-US" sz="1600"/>
              <a:t> modifier allowing </a:t>
            </a:r>
            <a:r>
              <a:rPr lang="en-US" sz="1600" b="1"/>
              <a:t>only the creator</a:t>
            </a:r>
            <a:r>
              <a:rPr lang="en-US" sz="1600"/>
              <a:t> of the wallet(</a:t>
            </a:r>
            <a:r>
              <a:rPr lang="en-US" sz="1600" err="1"/>
              <a:t>msg.sender</a:t>
            </a:r>
            <a:r>
              <a:rPr lang="en-US" sz="1600"/>
              <a:t>) to use these functions.</a:t>
            </a:r>
            <a:endParaRPr lang="en-US"/>
          </a:p>
          <a:p>
            <a:pPr>
              <a:lnSpc>
                <a:spcPct val="90000"/>
              </a:lnSpc>
            </a:pPr>
            <a:br>
              <a:rPr lang="en-US" sz="600"/>
            </a:br>
            <a:endParaRPr lang="en-US" sz="600"/>
          </a:p>
          <a:p>
            <a:pPr>
              <a:lnSpc>
                <a:spcPct val="90000"/>
              </a:lnSpc>
            </a:pPr>
            <a:endParaRPr lang="en-US" sz="600"/>
          </a:p>
        </p:txBody>
      </p:sp>
      <p:pic>
        <p:nvPicPr>
          <p:cNvPr id="4" name="Picture 6" descr="Graphical user interface, text, application, email&#10;&#10;Description automatically generated">
            <a:extLst>
              <a:ext uri="{FF2B5EF4-FFF2-40B4-BE49-F238E27FC236}">
                <a16:creationId xmlns:a16="http://schemas.microsoft.com/office/drawing/2014/main" id="{42D7E828-79DD-DAA8-18ED-190B16BF5885}"/>
              </a:ext>
            </a:extLst>
          </p:cNvPr>
          <p:cNvPicPr>
            <a:picLocks noChangeAspect="1"/>
          </p:cNvPicPr>
          <p:nvPr/>
        </p:nvPicPr>
        <p:blipFill rotWithShape="1">
          <a:blip r:embed="rId2"/>
          <a:srcRect l="-1489" r="2166" b="-25"/>
          <a:stretch/>
        </p:blipFill>
        <p:spPr>
          <a:xfrm>
            <a:off x="20" y="10"/>
            <a:ext cx="5351763" cy="6859711"/>
          </a:xfrm>
          <a:prstGeom prst="rect">
            <a:avLst/>
          </a:prstGeom>
        </p:spPr>
      </p:pic>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5354954" y="6356350"/>
            <a:ext cx="4636257" cy="365125"/>
          </a:xfrm>
        </p:spPr>
        <p:txBody>
          <a:bodyPr vert="horz" lIns="91440" tIns="45720" rIns="91440" bIns="45720" rtlCol="0" anchor="ctr">
            <a:normAutofit/>
          </a:bodyPr>
          <a:lstStyle/>
          <a:p>
            <a:pPr algn="l">
              <a:lnSpc>
                <a:spcPct val="90000"/>
              </a:lnSpc>
              <a:spcAft>
                <a:spcPts val="600"/>
              </a:spcAft>
              <a:defRPr/>
            </a:pPr>
            <a:r>
              <a:rPr lang="en-US" sz="1000" kern="1200">
                <a:solidFill>
                  <a:prstClr val="black">
                    <a:tint val="75000"/>
                  </a:prstClr>
                </a:solidFill>
                <a:latin typeface="Calibri" panose="020F0502020204030204"/>
                <a:ea typeface="+mn-ea"/>
                <a:cs typeface="+mn-cs"/>
              </a:rPr>
              <a:t>TEETHER: GNAWING AT ETHEREUM TO AUTOMATICALLY EXPLOIT SMART CONTRACTS</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10193124" y="6356350"/>
            <a:ext cx="1160675" cy="365125"/>
          </a:xfrm>
        </p:spPr>
        <p:txBody>
          <a:bodyPr vert="horz" lIns="91440" tIns="45720" rIns="91440" bIns="45720" rtlCol="0" anchor="ctr">
            <a:normAutofit/>
          </a:bodyPr>
          <a:lstStyle/>
          <a:p>
            <a:pPr>
              <a:spcAft>
                <a:spcPts val="600"/>
              </a:spcAft>
              <a:defRPr/>
            </a:pPr>
            <a:fld id="{A49DFD55-3C28-40EF-9E31-A92D2E4017FF}" type="slidenum">
              <a:rPr lang="en-US" sz="1200" smtClean="0">
                <a:solidFill>
                  <a:prstClr val="black">
                    <a:tint val="75000"/>
                  </a:prstClr>
                </a:solidFill>
                <a:latin typeface="Calibri" panose="020F0502020204030204"/>
              </a:rPr>
              <a:pPr>
                <a:spcAft>
                  <a:spcPts val="600"/>
                </a:spcAft>
                <a:defRPr/>
              </a:pPr>
              <a:t>7</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2451013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436789" y="698729"/>
            <a:ext cx="6826250" cy="1204912"/>
          </a:xfrm>
        </p:spPr>
        <p:txBody>
          <a:bodyPr vert="horz" lIns="91440" tIns="45720" rIns="91440" bIns="45720" rtlCol="0" anchor="b">
            <a:noAutofit/>
          </a:bodyPr>
          <a:lstStyle/>
          <a:p>
            <a:pPr algn="ctr"/>
            <a:r>
              <a:rPr lang="en-US" sz="3600">
                <a:ea typeface="+mj-lt"/>
                <a:cs typeface="+mj-lt"/>
              </a:rPr>
              <a:t>Problem statement</a:t>
            </a:r>
            <a:endParaRPr lang="en-US" sz="3200">
              <a:ea typeface="+mj-lt"/>
              <a:cs typeface="+mj-lt"/>
            </a:endParaRPr>
          </a:p>
          <a:p>
            <a:endParaRPr lang="en-US" sz="3600"/>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382395" y="2085974"/>
            <a:ext cx="5111750" cy="3374708"/>
          </a:xfrm>
        </p:spPr>
        <p:txBody>
          <a:bodyPr vert="horz" lIns="91440" tIns="45720" rIns="91440" bIns="45720" rtlCol="0" anchor="t">
            <a:normAutofit/>
          </a:bodyPr>
          <a:lstStyle/>
          <a:p>
            <a:pPr marL="285750" indent="-285750">
              <a:buChar char="•"/>
            </a:pPr>
            <a:r>
              <a:rPr lang="en-US" sz="1800"/>
              <a:t>The problem statement of this paper is to develop a tool that performs automatic exploit generation of smart contracts to find vulnerabilities. </a:t>
            </a:r>
            <a:endParaRPr lang="en-US" sz="1800">
              <a:cs typeface="Arial"/>
            </a:endParaRPr>
          </a:p>
          <a:p>
            <a:pPr marL="285750" indent="-285750">
              <a:buChar char="•"/>
            </a:pPr>
            <a:r>
              <a:rPr lang="en-US" sz="1800"/>
              <a:t>This tool allows the creation of an exploit for a contract given only its compiled bytecode.</a:t>
            </a:r>
            <a:endParaRPr lang="en-US" sz="1800">
              <a:latin typeface="Tenorite"/>
              <a:cs typeface="Arial"/>
            </a:endParaRPr>
          </a:p>
          <a:p>
            <a:pPr marL="285750" indent="-285750">
              <a:buChar char="•"/>
            </a:pPr>
            <a:r>
              <a:rPr lang="en-US" sz="1800">
                <a:latin typeface="Tenorite"/>
                <a:cs typeface="Arial"/>
              </a:rPr>
              <a:t>The paper also describes a generic definition of vulnerable smart contracts, based on low-level EVM instructions.</a:t>
            </a:r>
            <a:endParaRPr lang="en-US" sz="1800">
              <a:latin typeface="Tenorite"/>
            </a:endParaRPr>
          </a:p>
          <a:p>
            <a:pPr marL="285750" indent="-285750">
              <a:buChar char="•"/>
            </a:pPr>
            <a:endParaRPr lang="en-US" sz="1600"/>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2463800" y="6356350"/>
            <a:ext cx="3479800" cy="365125"/>
          </a:xfrm>
        </p:spPr>
        <p:txBody>
          <a:bodyPr/>
          <a:lstStyle/>
          <a:p>
            <a:r>
              <a:rPr lang="en-US">
                <a:ea typeface="+mn-lt"/>
                <a:cs typeface="+mn-lt"/>
              </a:rPr>
              <a:t>TEETHER: GNAWING AT ETHEREUM TO AUTOMATICALLY EXPLOIT SMART CONTRACTS</a:t>
            </a:r>
            <a:endParaRPr lang="en-US"/>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a:p>
        </p:txBody>
      </p:sp>
    </p:spTree>
    <p:extLst>
      <p:ext uri="{BB962C8B-B14F-4D97-AF65-F5344CB8AC3E}">
        <p14:creationId xmlns:p14="http://schemas.microsoft.com/office/powerpoint/2010/main" val="1399465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0"/>
            <a:ext cx="4654286"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155559" y="637762"/>
            <a:ext cx="2899568" cy="5576770"/>
          </a:xfrm>
        </p:spPr>
        <p:txBody>
          <a:bodyPr vert="horz" lIns="91440" tIns="45720" rIns="91440" bIns="45720" rtlCol="0" anchor="ctr">
            <a:normAutofit/>
          </a:bodyPr>
          <a:lstStyle/>
          <a:p>
            <a:r>
              <a:rPr lang="en-US" sz="2300" kern="1200">
                <a:solidFill>
                  <a:schemeClr val="bg1"/>
                </a:solidFill>
                <a:latin typeface="+mj-lt"/>
                <a:ea typeface="+mj-ea"/>
                <a:cs typeface="+mj-cs"/>
              </a:rPr>
              <a:t>Smart contract vulnerabilities</a:t>
            </a:r>
          </a:p>
        </p:txBody>
      </p:sp>
      <p:sp>
        <p:nvSpPr>
          <p:cNvPr id="13" name="Rectangle 12">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2535" y="0"/>
            <a:ext cx="7539455"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172633" y="637762"/>
            <a:ext cx="6512257" cy="5767270"/>
          </a:xfrm>
        </p:spPr>
        <p:txBody>
          <a:bodyPr vert="horz" lIns="91440" tIns="45720" rIns="91440" bIns="45720" rtlCol="0" anchor="ctr">
            <a:normAutofit/>
          </a:bodyPr>
          <a:lstStyle/>
          <a:p>
            <a:pPr marL="285750" indent="-285750">
              <a:lnSpc>
                <a:spcPct val="90000"/>
              </a:lnSpc>
              <a:buChar char="•"/>
            </a:pPr>
            <a:r>
              <a:rPr lang="en-US" sz="1800" kern="1200">
                <a:latin typeface="+mn-lt"/>
                <a:ea typeface="+mn-ea"/>
                <a:cs typeface="+mn-cs"/>
              </a:rPr>
              <a:t>Smart contracts enforce control over who can interact with them. (E.g</a:t>
            </a:r>
            <a:r>
              <a:rPr lang="en-US" sz="1800"/>
              <a:t>.,</a:t>
            </a:r>
            <a:r>
              <a:rPr lang="en-US" sz="1800" kern="1200">
                <a:latin typeface="+mn-lt"/>
                <a:ea typeface="+mn-ea"/>
                <a:cs typeface="+mn-cs"/>
              </a:rPr>
              <a:t> </a:t>
            </a:r>
            <a:r>
              <a:rPr lang="en-US" sz="1800" b="1" kern="1200" err="1">
                <a:latin typeface="+mn-lt"/>
                <a:ea typeface="+mn-ea"/>
                <a:cs typeface="+mn-cs"/>
              </a:rPr>
              <a:t>msg.sender</a:t>
            </a:r>
            <a:r>
              <a:rPr lang="en-US" sz="1800" kern="1200" dirty="0">
                <a:latin typeface="+mn-lt"/>
                <a:ea typeface="+mn-ea"/>
                <a:cs typeface="+mn-cs"/>
              </a:rPr>
              <a:t>)</a:t>
            </a:r>
            <a:endParaRPr lang="en-US" dirty="0">
              <a:ea typeface="+mn-ea"/>
              <a:cs typeface="+mn-cs"/>
            </a:endParaRPr>
          </a:p>
          <a:p>
            <a:pPr marL="285750" indent="-285750">
              <a:lnSpc>
                <a:spcPct val="90000"/>
              </a:lnSpc>
              <a:buChar char="•"/>
            </a:pPr>
            <a:r>
              <a:rPr lang="en-US" sz="1800" kern="1200">
                <a:latin typeface="+mn-lt"/>
                <a:ea typeface="+mn-ea"/>
                <a:cs typeface="+mn-cs"/>
              </a:rPr>
              <a:t>Therefore, a contract is </a:t>
            </a:r>
            <a:r>
              <a:rPr lang="en-US" sz="1800" b="1" kern="1200">
                <a:latin typeface="+mn-lt"/>
                <a:ea typeface="+mn-ea"/>
                <a:cs typeface="+mn-cs"/>
              </a:rPr>
              <a:t>vulnerable</a:t>
            </a:r>
            <a:r>
              <a:rPr lang="en-US" sz="1800" kern="1200">
                <a:latin typeface="+mn-lt"/>
                <a:ea typeface="+mn-ea"/>
                <a:cs typeface="+mn-cs"/>
              </a:rPr>
              <a:t> if it allows an attacker to transfer Ether from the contract to an attacker-controlled address.</a:t>
            </a:r>
            <a:endParaRPr lang="en-US" sz="1800" kern="1200">
              <a:latin typeface="+mn-lt"/>
            </a:endParaRPr>
          </a:p>
          <a:p>
            <a:pPr marL="285750" indent="-285750">
              <a:lnSpc>
                <a:spcPct val="90000"/>
              </a:lnSpc>
              <a:buChar char="•"/>
            </a:pPr>
            <a:r>
              <a:rPr lang="en-US" sz="1800" kern="1200">
                <a:latin typeface="+mn-lt"/>
                <a:ea typeface="+mn-ea"/>
                <a:cs typeface="+mn-cs"/>
              </a:rPr>
              <a:t>The paper describes static analysis of code at instruction level to identify critical paths that can be used to steal Ether stored in a contract.</a:t>
            </a:r>
            <a:endParaRPr lang="en-US" sz="1800" kern="1200">
              <a:latin typeface="+mn-lt"/>
            </a:endParaRPr>
          </a:p>
          <a:p>
            <a:pPr marL="285750" indent="-285750">
              <a:lnSpc>
                <a:spcPct val="90000"/>
              </a:lnSpc>
              <a:buChar char="•"/>
            </a:pPr>
            <a:r>
              <a:rPr lang="en-US" sz="1800" kern="1200">
                <a:latin typeface="+mn-lt"/>
                <a:ea typeface="+mn-ea"/>
                <a:cs typeface="+mn-cs"/>
              </a:rPr>
              <a:t>4 critical EVM instructions </a:t>
            </a:r>
            <a:r>
              <a:rPr lang="en-US" sz="1800"/>
              <a:t>are required</a:t>
            </a:r>
            <a:r>
              <a:rPr lang="en-US" sz="1800" kern="1200">
                <a:latin typeface="+mn-lt"/>
                <a:ea typeface="+mn-ea"/>
                <a:cs typeface="+mn-cs"/>
              </a:rPr>
              <a:t> to extract Ether:</a:t>
            </a:r>
            <a:endParaRPr lang="en-US" sz="1800" kern="1200">
              <a:latin typeface="+mn-lt"/>
            </a:endParaRPr>
          </a:p>
          <a:p>
            <a:pPr indent="571500">
              <a:lnSpc>
                <a:spcPct val="90000"/>
              </a:lnSpc>
            </a:pPr>
            <a:r>
              <a:rPr lang="en-US" sz="1800" b="1" kern="1200">
                <a:latin typeface="+mn-lt"/>
                <a:ea typeface="+mn-ea"/>
                <a:cs typeface="+mn-cs"/>
              </a:rPr>
              <a:t>Direct value transfer</a:t>
            </a:r>
            <a:r>
              <a:rPr lang="en-US" sz="1800" kern="1200">
                <a:latin typeface="+mn-lt"/>
                <a:ea typeface="+mn-ea"/>
                <a:cs typeface="+mn-cs"/>
              </a:rPr>
              <a:t>:</a:t>
            </a:r>
            <a:endParaRPr lang="en-US" sz="1800" kern="1200">
              <a:latin typeface="+mn-lt"/>
            </a:endParaRPr>
          </a:p>
          <a:p>
            <a:pPr indent="971550">
              <a:lnSpc>
                <a:spcPct val="90000"/>
              </a:lnSpc>
            </a:pPr>
            <a:r>
              <a:rPr lang="en-US" sz="1800" kern="1200">
                <a:latin typeface="+mn-lt"/>
                <a:ea typeface="+mn-ea"/>
                <a:cs typeface="+mn-cs"/>
              </a:rPr>
              <a:t>1. CALL</a:t>
            </a:r>
            <a:endParaRPr lang="en-US" sz="1800" kern="1200">
              <a:latin typeface="+mn-lt"/>
            </a:endParaRPr>
          </a:p>
          <a:p>
            <a:pPr indent="971550">
              <a:lnSpc>
                <a:spcPct val="90000"/>
              </a:lnSpc>
            </a:pPr>
            <a:r>
              <a:rPr lang="en-US" sz="1800" kern="1200">
                <a:latin typeface="+mn-lt"/>
                <a:ea typeface="+mn-ea"/>
                <a:cs typeface="+mn-cs"/>
              </a:rPr>
              <a:t>2. SELFDESTRUCT</a:t>
            </a:r>
            <a:endParaRPr lang="en-US" sz="1800" kern="1200">
              <a:latin typeface="+mn-lt"/>
            </a:endParaRPr>
          </a:p>
          <a:p>
            <a:pPr indent="571500">
              <a:lnSpc>
                <a:spcPct val="90000"/>
              </a:lnSpc>
            </a:pPr>
            <a:r>
              <a:rPr lang="en-US" sz="1800" b="1" kern="1200">
                <a:latin typeface="+mn-lt"/>
                <a:ea typeface="+mn-ea"/>
                <a:cs typeface="+mn-cs"/>
              </a:rPr>
              <a:t>Code injection</a:t>
            </a:r>
            <a:r>
              <a:rPr lang="en-US" sz="1800" kern="1200">
                <a:latin typeface="+mn-lt"/>
                <a:ea typeface="+mn-ea"/>
                <a:cs typeface="+mn-cs"/>
              </a:rPr>
              <a:t>:</a:t>
            </a:r>
            <a:endParaRPr lang="en-US" sz="1800" kern="1200">
              <a:latin typeface="+mn-lt"/>
            </a:endParaRPr>
          </a:p>
          <a:p>
            <a:pPr indent="971550">
              <a:lnSpc>
                <a:spcPct val="90000"/>
              </a:lnSpc>
            </a:pPr>
            <a:r>
              <a:rPr lang="en-US" sz="1800" kern="1200">
                <a:latin typeface="+mn-lt"/>
                <a:ea typeface="+mn-ea"/>
                <a:cs typeface="+mn-cs"/>
              </a:rPr>
              <a:t>3. CALLCODE</a:t>
            </a:r>
            <a:endParaRPr lang="en-US" sz="1800" kern="1200">
              <a:latin typeface="+mn-lt"/>
            </a:endParaRPr>
          </a:p>
          <a:p>
            <a:pPr indent="971550">
              <a:lnSpc>
                <a:spcPct val="90000"/>
              </a:lnSpc>
            </a:pPr>
            <a:r>
              <a:rPr lang="en-US" sz="1800" kern="1200">
                <a:latin typeface="+mn-lt"/>
                <a:ea typeface="+mn-ea"/>
                <a:cs typeface="+mn-cs"/>
              </a:rPr>
              <a:t>4. DELEGATECALL</a:t>
            </a:r>
            <a:endParaRPr lang="en-US" sz="1800" kern="1200">
              <a:latin typeface="+mn-lt"/>
            </a:endParaRPr>
          </a:p>
          <a:p>
            <a:pPr>
              <a:lnSpc>
                <a:spcPct val="90000"/>
              </a:lnSpc>
            </a:pPr>
            <a:endParaRPr lang="en-US" sz="1800" kern="1200">
              <a:solidFill>
                <a:schemeClr val="tx1"/>
              </a:solidFill>
              <a:latin typeface="+mn-lt"/>
              <a:ea typeface="+mn-ea"/>
              <a:cs typeface="+mn-cs"/>
            </a:endParaRPr>
          </a:p>
          <a:p>
            <a:pPr>
              <a:lnSpc>
                <a:spcPct val="90000"/>
              </a:lnSpc>
            </a:pPr>
            <a:endParaRPr lang="en-US" sz="1800" kern="1200">
              <a:solidFill>
                <a:schemeClr val="tx1"/>
              </a:solidFill>
              <a:latin typeface="+mn-lt"/>
              <a:ea typeface="+mn-ea"/>
              <a:cs typeface="+mn-cs"/>
            </a:endParaRP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160867" y="3246439"/>
            <a:ext cx="672957" cy="343768"/>
          </a:xfrm>
        </p:spPr>
        <p:txBody>
          <a:bodyPr vert="horz" lIns="91440" tIns="45720" rIns="91440" bIns="45720" rtlCol="0" anchor="ctr">
            <a:normAutofit/>
          </a:bodyPr>
          <a:lstStyle/>
          <a:p>
            <a:pPr algn="ctr">
              <a:spcAft>
                <a:spcPts val="600"/>
              </a:spcAft>
            </a:pPr>
            <a:fld id="{A49DFD55-3C28-40EF-9E31-A92D2E4017FF}" type="slidenum">
              <a:rPr lang="en-US" sz="1400">
                <a:solidFill>
                  <a:schemeClr val="bg1"/>
                </a:solidFill>
              </a:rPr>
              <a:pPr algn="ctr">
                <a:spcAft>
                  <a:spcPts val="600"/>
                </a:spcAft>
              </a:pPr>
              <a:t>9</a:t>
            </a:fld>
            <a:endParaRPr lang="en-US" sz="1400">
              <a:solidFill>
                <a:schemeClr val="bg1"/>
              </a:solidFill>
            </a:endParaRPr>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rot="5400000">
            <a:off x="-349845" y="5226028"/>
            <a:ext cx="1663495" cy="313512"/>
          </a:xfrm>
        </p:spPr>
        <p:txBody>
          <a:bodyPr vert="horz" lIns="91440" tIns="45720" rIns="91440" bIns="45720" rtlCol="0" anchor="ctr">
            <a:normAutofit/>
          </a:bodyPr>
          <a:lstStyle/>
          <a:p>
            <a:pPr algn="r">
              <a:lnSpc>
                <a:spcPct val="90000"/>
              </a:lnSpc>
              <a:spcAft>
                <a:spcPts val="600"/>
              </a:spcAft>
            </a:pPr>
            <a:r>
              <a:rPr lang="en-US" sz="500" kern="1200">
                <a:solidFill>
                  <a:schemeClr val="bg1"/>
                </a:solidFill>
                <a:latin typeface="+mn-lt"/>
                <a:ea typeface="+mn-ea"/>
                <a:cs typeface="+mn-cs"/>
              </a:rPr>
              <a:t>TEETHER: GNAWING AT ETHEREUM TO AUTOMATICALLY EXPLOIT SMART CONTRACTS</a:t>
            </a:r>
          </a:p>
        </p:txBody>
      </p:sp>
    </p:spTree>
    <p:extLst>
      <p:ext uri="{BB962C8B-B14F-4D97-AF65-F5344CB8AC3E}">
        <p14:creationId xmlns:p14="http://schemas.microsoft.com/office/powerpoint/2010/main" val="246439912"/>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BD5826B4-4DD2-4A9B-8D6D-E91CF9C2316C}">
  <ds:schemaRefs>
    <ds:schemaRef ds:uri="http://schemas.microsoft.com/sharepoint/v3/contenttype/forms"/>
  </ds:schemaRefs>
</ds:datastoreItem>
</file>

<file path=customXml/itemProps2.xml><?xml version="1.0" encoding="utf-8"?>
<ds:datastoreItem xmlns:ds="http://schemas.openxmlformats.org/officeDocument/2006/customXml" ds:itemID="{4DC6F004-8F9D-4F40-8394-6C4C67F70915}">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CC7F809-A434-4A8D-A127-1C50C2DB3890}">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Gallery</Template>
  <Application>Microsoft Office PowerPoint</Application>
  <PresentationFormat>Widescreen</PresentationFormat>
  <Slides>25</Slides>
  <Notes>0</Notes>
  <HiddenSlides>0</HiddenSlide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TEETHER: Gnawing at Ethereum to Automatically Exploit Smart Contracts</vt:lpstr>
      <vt:lpstr>INTRODUCTION</vt:lpstr>
      <vt:lpstr>BACKGROUND  </vt:lpstr>
      <vt:lpstr>EThereum VIrtual machine (EVM)</vt:lpstr>
      <vt:lpstr>Ethereum Virtual machine (evm) </vt:lpstr>
      <vt:lpstr>Smart contracts and solidity</vt:lpstr>
      <vt:lpstr>Solidity - The Wallet example   </vt:lpstr>
      <vt:lpstr>Problem statement </vt:lpstr>
      <vt:lpstr>Smart contract vulnerabilities</vt:lpstr>
      <vt:lpstr>Critical Instructions</vt:lpstr>
      <vt:lpstr>Critical Instructions</vt:lpstr>
      <vt:lpstr>Defining Vulnerabilities</vt:lpstr>
      <vt:lpstr>Automatic Exploitation </vt:lpstr>
      <vt:lpstr>Novel solutions explored</vt:lpstr>
      <vt:lpstr>SHA3 instruction constraint</vt:lpstr>
      <vt:lpstr>contributions </vt:lpstr>
      <vt:lpstr>Problems detected in contracts</vt:lpstr>
      <vt:lpstr>Problems detected in contracts</vt:lpstr>
      <vt:lpstr>Re-implementation - Dataset Sourcing </vt:lpstr>
      <vt:lpstr>Re-implementation - Additional Code &amp; RESULTS </vt:lpstr>
      <vt:lpstr>Code run </vt:lpstr>
      <vt:lpstr>Re-implementation - VIDEo demonstration</vt:lpstr>
      <vt:lpstr>enhancements </vt:lpstr>
      <vt:lpstr>learnings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revision>467</cp:revision>
  <dcterms:created xsi:type="dcterms:W3CDTF">2023-04-15T21:48:19Z</dcterms:created>
  <dcterms:modified xsi:type="dcterms:W3CDTF">2023-04-17T01:04:43Z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